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18" r:id="rId1"/>
  </p:sldMasterIdLst>
  <p:notesMasterIdLst>
    <p:notesMasterId r:id="rId66"/>
  </p:notesMasterIdLst>
  <p:sldIdLst>
    <p:sldId id="256" r:id="rId2"/>
    <p:sldId id="323" r:id="rId3"/>
    <p:sldId id="258" r:id="rId4"/>
    <p:sldId id="259" r:id="rId5"/>
    <p:sldId id="260" r:id="rId6"/>
    <p:sldId id="261" r:id="rId7"/>
    <p:sldId id="262" r:id="rId8"/>
    <p:sldId id="263" r:id="rId9"/>
    <p:sldId id="324" r:id="rId10"/>
    <p:sldId id="322" r:id="rId11"/>
    <p:sldId id="264" r:id="rId12"/>
    <p:sldId id="315" r:id="rId13"/>
    <p:sldId id="266" r:id="rId14"/>
    <p:sldId id="267" r:id="rId15"/>
    <p:sldId id="268" r:id="rId16"/>
    <p:sldId id="269" r:id="rId17"/>
    <p:sldId id="270" r:id="rId18"/>
    <p:sldId id="325" r:id="rId19"/>
    <p:sldId id="271" r:id="rId20"/>
    <p:sldId id="273" r:id="rId21"/>
    <p:sldId id="272" r:id="rId22"/>
    <p:sldId id="274" r:id="rId23"/>
    <p:sldId id="317" r:id="rId24"/>
    <p:sldId id="275" r:id="rId25"/>
    <p:sldId id="276" r:id="rId26"/>
    <p:sldId id="277" r:id="rId27"/>
    <p:sldId id="278" r:id="rId28"/>
    <p:sldId id="279" r:id="rId29"/>
    <p:sldId id="281" r:id="rId30"/>
    <p:sldId id="280" r:id="rId31"/>
    <p:sldId id="282" r:id="rId32"/>
    <p:sldId id="316" r:id="rId33"/>
    <p:sldId id="283" r:id="rId34"/>
    <p:sldId id="284" r:id="rId35"/>
    <p:sldId id="326" r:id="rId36"/>
    <p:sldId id="285" r:id="rId37"/>
    <p:sldId id="286" r:id="rId38"/>
    <p:sldId id="287" r:id="rId39"/>
    <p:sldId id="327" r:id="rId40"/>
    <p:sldId id="288" r:id="rId41"/>
    <p:sldId id="290" r:id="rId42"/>
    <p:sldId id="291" r:id="rId43"/>
    <p:sldId id="292" r:id="rId44"/>
    <p:sldId id="293" r:id="rId45"/>
    <p:sldId id="294" r:id="rId46"/>
    <p:sldId id="289" r:id="rId47"/>
    <p:sldId id="295" r:id="rId48"/>
    <p:sldId id="296" r:id="rId49"/>
    <p:sldId id="297" r:id="rId50"/>
    <p:sldId id="298" r:id="rId51"/>
    <p:sldId id="299" r:id="rId52"/>
    <p:sldId id="300" r:id="rId53"/>
    <p:sldId id="328" r:id="rId54"/>
    <p:sldId id="302" r:id="rId55"/>
    <p:sldId id="303" r:id="rId56"/>
    <p:sldId id="304" r:id="rId57"/>
    <p:sldId id="305" r:id="rId58"/>
    <p:sldId id="306" r:id="rId59"/>
    <p:sldId id="318" r:id="rId60"/>
    <p:sldId id="319" r:id="rId61"/>
    <p:sldId id="311" r:id="rId62"/>
    <p:sldId id="321" r:id="rId63"/>
    <p:sldId id="312" r:id="rId64"/>
    <p:sldId id="313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84D3"/>
    <a:srgbClr val="31B6FD"/>
    <a:srgbClr val="F0E22E"/>
    <a:srgbClr val="2862AA"/>
    <a:srgbClr val="DED1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65"/>
    <p:restoredTop sz="91621" autoAdjust="0"/>
  </p:normalViewPr>
  <p:slideViewPr>
    <p:cSldViewPr snapToGrid="0" snapToObjects="1">
      <p:cViewPr>
        <p:scale>
          <a:sx n="95" d="100"/>
          <a:sy n="95" d="100"/>
        </p:scale>
        <p:origin x="1368" y="-1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7E37BF-7C4B-8846-96FC-6E7081127B19}" type="datetimeFigureOut">
              <a:rPr lang="en-US" smtClean="0"/>
              <a:t>1/10/18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428A43-A674-7146-B20B-5BBCD77F7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172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Advanced</a:t>
            </a:r>
            <a:r>
              <a:rPr lang="en-US" baseline="0" dirty="0" smtClean="0"/>
              <a:t> features: object orientated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8A43-A674-7146-B20B-5BBCD77F71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4168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8A43-A674-7146-B20B-5BBCD77F714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793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8A43-A674-7146-B20B-5BBCD77F714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76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8A43-A674-7146-B20B-5BBCD77F714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769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8A43-A674-7146-B20B-5BBCD77F714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423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Advanced</a:t>
            </a:r>
            <a:r>
              <a:rPr lang="en-US" baseline="0" dirty="0" smtClean="0"/>
              <a:t> features: object orientated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8A43-A674-7146-B20B-5BBCD77F714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416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Advanced</a:t>
            </a:r>
            <a:r>
              <a:rPr lang="en-US" baseline="0" dirty="0" smtClean="0"/>
              <a:t> features: object orientated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8A43-A674-7146-B20B-5BBCD77F71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416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Advanced</a:t>
            </a:r>
            <a:r>
              <a:rPr lang="en-US" baseline="0" dirty="0" smtClean="0"/>
              <a:t> features: object orientated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8A43-A674-7146-B20B-5BBCD77F71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416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Advanced</a:t>
            </a:r>
            <a:r>
              <a:rPr lang="en-US" baseline="0" dirty="0" smtClean="0"/>
              <a:t> features: object orientated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8A43-A674-7146-B20B-5BBCD77F71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416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Advanced</a:t>
            </a:r>
            <a:r>
              <a:rPr lang="en-US" baseline="0" dirty="0" smtClean="0"/>
              <a:t> features: object orientated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8A43-A674-7146-B20B-5BBCD77F71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416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Advanced</a:t>
            </a:r>
            <a:r>
              <a:rPr lang="en-US" baseline="0" dirty="0" smtClean="0"/>
              <a:t> features: object orientated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8A43-A674-7146-B20B-5BBCD77F714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416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Advanced</a:t>
            </a:r>
            <a:r>
              <a:rPr lang="en-US" baseline="0" dirty="0" smtClean="0"/>
              <a:t> features: object orientated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8A43-A674-7146-B20B-5BBCD77F714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416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Advanced</a:t>
            </a:r>
            <a:r>
              <a:rPr lang="en-US" baseline="0" dirty="0" smtClean="0"/>
              <a:t> features: object orientated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8A43-A674-7146-B20B-5BBCD77F714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416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 flip="none" rotWithShape="1">
            <a:gsLst>
              <a:gs pos="90000">
                <a:srgbClr val="2862AA"/>
              </a:gs>
              <a:gs pos="0">
                <a:srgbClr val="4584D3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4"/>
          <p:cNvSpPr>
            <a:spLocks/>
          </p:cNvSpPr>
          <p:nvPr/>
        </p:nvSpPr>
        <p:spPr bwMode="hidden">
          <a:xfrm>
            <a:off x="6054922" y="5487423"/>
            <a:ext cx="2880119" cy="714942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rgbClr val="DED12C">
              <a:alpha val="29000"/>
            </a:srgbClr>
          </a:solidFill>
          <a:ln w="25400">
            <a:solidFill>
              <a:srgbClr val="DED12C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8"/>
          <p:cNvSpPr>
            <a:spLocks/>
          </p:cNvSpPr>
          <p:nvPr/>
        </p:nvSpPr>
        <p:spPr bwMode="hidden">
          <a:xfrm>
            <a:off x="2622407" y="5358957"/>
            <a:ext cx="5551627" cy="85122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rgbClr val="DED12C">
              <a:alpha val="40000"/>
            </a:srgbClr>
          </a:solidFill>
          <a:ln w="25400">
            <a:solidFill>
              <a:srgbClr val="DED12C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22"/>
          <p:cNvSpPr>
            <a:spLocks/>
          </p:cNvSpPr>
          <p:nvPr/>
        </p:nvSpPr>
        <p:spPr bwMode="hidden">
          <a:xfrm>
            <a:off x="2832084" y="5371245"/>
            <a:ext cx="5474993" cy="775265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25400">
            <a:solidFill>
              <a:srgbClr val="DED12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26"/>
          <p:cNvSpPr>
            <a:spLocks/>
          </p:cNvSpPr>
          <p:nvPr/>
        </p:nvSpPr>
        <p:spPr bwMode="hidden">
          <a:xfrm>
            <a:off x="5616412" y="5357840"/>
            <a:ext cx="3312243" cy="652384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25400">
            <a:solidFill>
              <a:srgbClr val="DED12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5" name="Freeform 10"/>
          <p:cNvSpPr>
            <a:spLocks/>
          </p:cNvSpPr>
          <p:nvPr/>
        </p:nvSpPr>
        <p:spPr bwMode="hidden">
          <a:xfrm>
            <a:off x="211665" y="5295173"/>
            <a:ext cx="8723376" cy="1331580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0E22E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0E22E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50D65-C64D-44FB-9152-4CC2DE0C9198}" type="datetime1">
              <a:rPr lang="en-US" smtClean="0"/>
              <a:pPr/>
              <a:t>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7B0AA-AC8E-4463-ADAC-E87D09B82E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5EB0-D091-417E-ACD5-D65E1C7D8524}" type="datetime1">
              <a:rPr lang="en-US" smtClean="0"/>
              <a:pPr/>
              <a:t>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 userDrawn="1"/>
        </p:nvSpPr>
        <p:spPr>
          <a:xfrm>
            <a:off x="228600" y="228599"/>
            <a:ext cx="8695944" cy="2614613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hidden">
          <a:xfrm>
            <a:off x="211665" y="1657179"/>
            <a:ext cx="8723376" cy="1329874"/>
            <a:chOff x="-3905251" y="4294188"/>
            <a:chExt cx="13027839" cy="1892300"/>
          </a:xfrm>
        </p:grpSpPr>
        <p:sp>
          <p:nvSpPr>
            <p:cNvPr id="8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2" name="Freeform 11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48070-6A81-47D0-9810-1540B9FEFF61}" type="datetime1">
              <a:rPr lang="en-US" smtClean="0"/>
              <a:pPr/>
              <a:t>1/10/18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666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09F9-C7D6-4C52-A7E8-5101239A0BA2}" type="datetime1">
              <a:rPr lang="en-US" smtClean="0"/>
              <a:pPr/>
              <a:t>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2862AA"/>
              </a:buClr>
              <a:defRPr>
                <a:solidFill>
                  <a:srgbClr val="2862AA"/>
                </a:solidFill>
              </a:defRPr>
            </a:lvl1pPr>
            <a:lvl2pPr>
              <a:buClr>
                <a:srgbClr val="2862AA"/>
              </a:buClr>
              <a:defRPr>
                <a:solidFill>
                  <a:srgbClr val="2862AA"/>
                </a:solidFill>
              </a:defRPr>
            </a:lvl2pPr>
            <a:lvl3pPr>
              <a:buClr>
                <a:srgbClr val="2862AA"/>
              </a:buClr>
              <a:defRPr>
                <a:solidFill>
                  <a:srgbClr val="2862AA"/>
                </a:solidFill>
              </a:defRPr>
            </a:lvl3pPr>
            <a:lvl4pPr>
              <a:buClr>
                <a:srgbClr val="2862AA"/>
              </a:buClr>
              <a:defRPr>
                <a:solidFill>
                  <a:srgbClr val="2862AA"/>
                </a:solidFill>
              </a:defRPr>
            </a:lvl4pPr>
            <a:lvl5pPr>
              <a:buClr>
                <a:srgbClr val="2862AA"/>
              </a:buClr>
              <a:defRPr>
                <a:solidFill>
                  <a:srgbClr val="2862AA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E64A4-35FB-42B6-9183-2C0CE0E36649}" type="datetime1">
              <a:rPr lang="en-US" smtClean="0"/>
              <a:pPr/>
              <a:t>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683B9-6ECA-47FA-93CF-B124A0FAC208}" type="datetime1">
              <a:rPr lang="en-US" smtClean="0"/>
              <a:pPr/>
              <a:t>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FF66B-9476-4BB3-85E9-E01854F07F90}" type="datetime1">
              <a:rPr lang="en-US" smtClean="0"/>
              <a:pPr/>
              <a:t>1/10/18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23FBD-8F7D-4F85-8085-67BFDB05CB71}" type="datetime1">
              <a:rPr lang="en-US" smtClean="0"/>
              <a:pPr/>
              <a:t>1/10/18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789A-1220-4441-8676-44A034051BFD}" type="datetime1">
              <a:rPr lang="en-US" smtClean="0"/>
              <a:pPr/>
              <a:t>1/10/18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A266-E364-4B5E-98DD-432668182E1E}" type="datetime1">
              <a:rPr lang="en-US" smtClean="0"/>
              <a:pPr/>
              <a:t>1/10/18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rgbClr val="2862AA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2040-9975-4642-A906-1DF87F8BE202}" type="datetime1">
              <a:rPr lang="en-US" smtClean="0"/>
              <a:pPr/>
              <a:t>1/10/18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grpSp>
        <p:nvGrpSpPr>
          <p:cNvPr id="16" name="Group 15"/>
          <p:cNvGrpSpPr>
            <a:grpSpLocks noChangeAspect="1"/>
          </p:cNvGrpSpPr>
          <p:nvPr userDrawn="1"/>
        </p:nvGrpSpPr>
        <p:grpSpPr bwMode="hidden">
          <a:xfrm>
            <a:off x="211665" y="550661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DED12C">
                <a:alpha val="29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rgbClr val="DED12C">
                <a:alpha val="4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25400">
              <a:solidFill>
                <a:srgbClr val="DED12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25400">
              <a:solidFill>
                <a:srgbClr val="DED12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52B4A-BA08-4841-AB08-A0D822ABC34D}" type="datetime1">
              <a:rPr lang="en-US" smtClean="0"/>
              <a:pPr/>
              <a:t>1/10/18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rgbClr val="4584D3"/>
              </a:gs>
              <a:gs pos="90000">
                <a:srgbClr val="2862AA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DED12C">
                <a:alpha val="29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rgbClr val="DED12C">
                <a:alpha val="4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25400">
              <a:solidFill>
                <a:srgbClr val="DED12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25400">
              <a:solidFill>
                <a:srgbClr val="DED12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75D48070-6A81-47D0-9810-1540B9FEFF61}" type="datetime1">
              <a:rPr lang="en-US" smtClean="0"/>
              <a:pPr/>
              <a:t>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30" r:id="rId11"/>
    <p:sldLayoutId id="2147484029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b="0" kern="1200">
          <a:solidFill>
            <a:srgbClr val="F0E22E"/>
          </a:solidFill>
          <a:latin typeface="Helvetica"/>
          <a:ea typeface="+mj-ea"/>
          <a:cs typeface="Helvetica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10146"/>
            <a:ext cx="7772400" cy="1780108"/>
          </a:xfrm>
        </p:spPr>
        <p:txBody>
          <a:bodyPr/>
          <a:lstStyle/>
          <a:p>
            <a:r>
              <a:rPr lang="en-US" dirty="0" smtClean="0"/>
              <a:t>An Introduction to Python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19401"/>
            <a:ext cx="6400800" cy="1473200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Day 2</a:t>
            </a:r>
          </a:p>
          <a:p>
            <a:r>
              <a:rPr lang="en-US" sz="3200" dirty="0" smtClean="0"/>
              <a:t>Renaud </a:t>
            </a:r>
            <a:r>
              <a:rPr lang="en-US" sz="3200" dirty="0" err="1" smtClean="0"/>
              <a:t>Dessalles</a:t>
            </a:r>
            <a:endParaRPr lang="en-US" sz="3200" dirty="0" smtClean="0"/>
          </a:p>
          <a:p>
            <a:r>
              <a:rPr lang="en-US" sz="3200" baseline="-25000" dirty="0" err="1" smtClean="0"/>
              <a:t>dessalles@ucla.edu</a:t>
            </a:r>
            <a:endParaRPr lang="en-US" sz="3200" baseline="-25000" dirty="0"/>
          </a:p>
        </p:txBody>
      </p:sp>
    </p:spTree>
    <p:extLst>
      <p:ext uri="{BB962C8B-B14F-4D97-AF65-F5344CB8AC3E}">
        <p14:creationId xmlns:p14="http://schemas.microsoft.com/office/powerpoint/2010/main" val="3330466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Reminder: writing in </a:t>
            </a:r>
            <a:r>
              <a:rPr lang="en-US" dirty="0" err="1" smtClean="0"/>
              <a:t>TextEdit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(for Mac users)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" r="22909"/>
          <a:stretch/>
        </p:blipFill>
        <p:spPr>
          <a:xfrm>
            <a:off x="287681" y="2900363"/>
            <a:ext cx="3204723" cy="25515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2440598"/>
            <a:ext cx="3864074" cy="441740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72067" y="3548673"/>
            <a:ext cx="1972415" cy="32390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4414307"/>
            <a:ext cx="4684097" cy="10506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618973" y="5464990"/>
            <a:ext cx="1817102" cy="13930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492400" y="4414307"/>
            <a:ext cx="2763697" cy="105068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062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Example: Tip Calculator</a:t>
            </a:r>
            <a:endParaRPr lang="en-US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83041" y="2375329"/>
            <a:ext cx="3933473" cy="3691929"/>
          </a:xfrm>
        </p:spPr>
        <p:txBody>
          <a:bodyPr>
            <a:normAutofit/>
          </a:bodyPr>
          <a:lstStyle/>
          <a:p>
            <a:r>
              <a:rPr lang="en-US" dirty="0" smtClean="0"/>
              <a:t>First let’s figure out the </a:t>
            </a:r>
            <a:r>
              <a:rPr lang="en-US" dirty="0" err="1" smtClean="0"/>
              <a:t>pseudocode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Set cost of meal</a:t>
            </a:r>
          </a:p>
          <a:p>
            <a:pPr lvl="1"/>
            <a:r>
              <a:rPr lang="en-US" dirty="0" smtClean="0"/>
              <a:t>Set rate of tax</a:t>
            </a:r>
          </a:p>
          <a:p>
            <a:pPr lvl="1"/>
            <a:r>
              <a:rPr lang="en-US" dirty="0" smtClean="0"/>
              <a:t>Set tip percentage</a:t>
            </a:r>
          </a:p>
          <a:p>
            <a:pPr lvl="1"/>
            <a:r>
              <a:rPr lang="en-US" dirty="0" smtClean="0"/>
              <a:t>Calculate meal + tax</a:t>
            </a:r>
          </a:p>
          <a:p>
            <a:pPr lvl="1"/>
            <a:r>
              <a:rPr lang="en-US" dirty="0" smtClean="0"/>
              <a:t>Calculate and return meal with tax + tip</a:t>
            </a:r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514" y="2880961"/>
            <a:ext cx="4831451" cy="288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9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Script Not a Module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950" y="1381543"/>
            <a:ext cx="5880100" cy="288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50" y="4595254"/>
            <a:ext cx="7819984" cy="202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4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Example: Tip Calculator 3</a:t>
            </a:r>
            <a:endParaRPr lang="en-US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83041" y="2692640"/>
            <a:ext cx="8070271" cy="1872120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What if we want to calculate for a different meal cost without rewriting the code.</a:t>
            </a:r>
          </a:p>
          <a:p>
            <a:pPr lvl="1"/>
            <a:r>
              <a:rPr lang="en-US" dirty="0" smtClean="0"/>
              <a:t>Pass the amount from the command line to python.</a:t>
            </a: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457200" y="4716703"/>
            <a:ext cx="8070271" cy="1872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do we get python to understand the new amount?</a:t>
            </a:r>
          </a:p>
          <a:p>
            <a:r>
              <a:rPr lang="en-US" dirty="0" smtClean="0"/>
              <a:t>Need to import sys</a:t>
            </a:r>
            <a:r>
              <a:rPr lang="en-US" b="1" dirty="0" smtClean="0"/>
              <a:t> </a:t>
            </a:r>
          </a:p>
          <a:p>
            <a:r>
              <a:rPr lang="en-US" b="1" dirty="0" err="1" smtClean="0"/>
              <a:t>sys.argv</a:t>
            </a:r>
            <a:r>
              <a:rPr lang="en-US" b="1" dirty="0" smtClean="0"/>
              <a:t> </a:t>
            </a:r>
            <a:r>
              <a:rPr lang="en-US" dirty="0" smtClean="0"/>
              <a:t>is a list of strings of parameters passed from the command line.</a:t>
            </a:r>
          </a:p>
          <a:p>
            <a:endParaRPr lang="en-US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16" y="4129179"/>
            <a:ext cx="8417367" cy="34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73585"/>
            <a:ext cx="5956300" cy="4076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7" y="5586125"/>
            <a:ext cx="7823200" cy="6731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Handling </a:t>
            </a:r>
            <a:r>
              <a:rPr lang="en-US" dirty="0" err="1" smtClean="0"/>
              <a:t>Commandline</a:t>
            </a:r>
            <a:r>
              <a:rPr lang="en-US" dirty="0"/>
              <a:t> </a:t>
            </a:r>
            <a:r>
              <a:rPr lang="en-US" dirty="0" smtClean="0"/>
              <a:t>Arguments</a:t>
            </a:r>
            <a:endParaRPr lang="en-US" dirty="0"/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5187891" y="5922675"/>
            <a:ext cx="3498909" cy="882413"/>
          </a:xfrm>
          <a:solidFill>
            <a:srgbClr val="FFFFFF"/>
          </a:solidFill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err="1"/>
              <a:t>s</a:t>
            </a:r>
            <a:r>
              <a:rPr lang="en-US" dirty="0" err="1" smtClean="0"/>
              <a:t>ys.argv</a:t>
            </a:r>
            <a:r>
              <a:rPr lang="en-US" dirty="0" smtClean="0"/>
              <a:t>[0] is </a:t>
            </a:r>
            <a:r>
              <a:rPr lang="en-US" dirty="0" err="1" smtClean="0"/>
              <a:t>tipCalculator.py</a:t>
            </a:r>
            <a:endParaRPr lang="en-US" dirty="0" smtClean="0"/>
          </a:p>
          <a:p>
            <a:pPr marL="0" indent="0">
              <a:buNone/>
            </a:pPr>
            <a:r>
              <a:rPr lang="en-US" dirty="0" err="1"/>
              <a:t>s</a:t>
            </a:r>
            <a:r>
              <a:rPr lang="en-US" dirty="0" err="1" smtClean="0"/>
              <a:t>ys.argv</a:t>
            </a:r>
            <a:r>
              <a:rPr lang="en-US" dirty="0" smtClean="0"/>
              <a:t>[1] arg1…</a:t>
            </a:r>
          </a:p>
        </p:txBody>
      </p:sp>
      <p:sp>
        <p:nvSpPr>
          <p:cNvPr id="4" name="Rectangle 3"/>
          <p:cNvSpPr/>
          <p:nvPr/>
        </p:nvSpPr>
        <p:spPr>
          <a:xfrm>
            <a:off x="261257" y="5795685"/>
            <a:ext cx="4727602" cy="212673"/>
          </a:xfrm>
          <a:prstGeom prst="rect">
            <a:avLst/>
          </a:prstGeom>
          <a:noFill/>
          <a:ln w="38100">
            <a:solidFill>
              <a:srgbClr val="4584D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498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456032" cy="1252728"/>
          </a:xfrm>
        </p:spPr>
        <p:txBody>
          <a:bodyPr>
            <a:normAutofit fontScale="90000"/>
          </a:bodyPr>
          <a:lstStyle/>
          <a:p>
            <a:r>
              <a:rPr lang="en-US" dirty="0"/>
              <a:t>Handling </a:t>
            </a:r>
            <a:r>
              <a:rPr lang="en-US" dirty="0" err="1"/>
              <a:t>Commandline</a:t>
            </a:r>
            <a:r>
              <a:rPr lang="en-US" dirty="0"/>
              <a:t> </a:t>
            </a:r>
            <a:r>
              <a:rPr lang="en-US" dirty="0" smtClean="0"/>
              <a:t>Arguments 2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925" y="2539035"/>
            <a:ext cx="4525606" cy="29154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39035"/>
            <a:ext cx="4514925" cy="309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508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 fontScale="90000"/>
          </a:bodyPr>
          <a:lstStyle/>
          <a:p>
            <a:r>
              <a:rPr lang="en-US" dirty="0"/>
              <a:t>Handling </a:t>
            </a:r>
            <a:r>
              <a:rPr lang="en-US" dirty="0" err="1"/>
              <a:t>Commandline</a:t>
            </a:r>
            <a:r>
              <a:rPr lang="en-US" dirty="0"/>
              <a:t> </a:t>
            </a:r>
            <a:r>
              <a:rPr lang="en-US" dirty="0" smtClean="0"/>
              <a:t>Arguments 3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555171" y="5164066"/>
            <a:ext cx="8070271" cy="1302972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dirty="0" smtClean="0"/>
              <a:t>Make </a:t>
            </a:r>
            <a:r>
              <a:rPr lang="en-US" dirty="0" err="1" smtClean="0"/>
              <a:t>calculateTip</a:t>
            </a:r>
            <a:r>
              <a:rPr lang="en-US" dirty="0" smtClean="0"/>
              <a:t> a function. Useful if we need to reuse that code in future programs!</a:t>
            </a:r>
          </a:p>
          <a:p>
            <a:pPr lvl="1"/>
            <a:r>
              <a:rPr lang="en-US" dirty="0" smtClean="0"/>
              <a:t>Command line arguments from </a:t>
            </a:r>
            <a:r>
              <a:rPr lang="en-US" dirty="0" err="1" smtClean="0"/>
              <a:t>sys.argv</a:t>
            </a:r>
            <a:r>
              <a:rPr lang="en-US" dirty="0" smtClean="0"/>
              <a:t> are always strings so cast to a float if we want to do </a:t>
            </a:r>
            <a:r>
              <a:rPr lang="en-US" dirty="0" err="1" smtClean="0"/>
              <a:t>maths</a:t>
            </a:r>
            <a:r>
              <a:rPr lang="en-US" dirty="0" smtClean="0"/>
              <a:t> with them.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580" y="1926175"/>
            <a:ext cx="5666310" cy="323789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809877" y="4573960"/>
            <a:ext cx="364525" cy="2469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998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/>
          </a:bodyPr>
          <a:lstStyle/>
          <a:p>
            <a:r>
              <a:rPr lang="en-US" dirty="0" smtClean="0"/>
              <a:t>Test Your Tip Calculator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580" y="1926175"/>
            <a:ext cx="5666310" cy="323789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09877" y="4573960"/>
            <a:ext cx="364525" cy="2469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89" y="5499184"/>
            <a:ext cx="8579498" cy="100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855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1433" y="3148087"/>
            <a:ext cx="8229600" cy="1252728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For loops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949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/>
          <p:cNvSpPr/>
          <p:nvPr/>
        </p:nvSpPr>
        <p:spPr>
          <a:xfrm>
            <a:off x="4442909" y="1261017"/>
            <a:ext cx="4600730" cy="547162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/>
          </a:bodyPr>
          <a:lstStyle/>
          <a:p>
            <a:r>
              <a:rPr lang="en-US" dirty="0" smtClean="0"/>
              <a:t>For Loops</a:t>
            </a:r>
            <a:endParaRPr lang="en-US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555172" y="2575057"/>
            <a:ext cx="3830892" cy="3891981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If we want to perform the same tasks on every item in a list, string or dictionary we can use a </a:t>
            </a:r>
            <a:r>
              <a:rPr lang="en-US" b="1" dirty="0" smtClean="0"/>
              <a:t>FOR LOOP.</a:t>
            </a:r>
          </a:p>
          <a:p>
            <a:pPr marL="301943" lvl="1" indent="0">
              <a:buNone/>
            </a:pPr>
            <a:endParaRPr lang="en-US" b="1" dirty="0"/>
          </a:p>
          <a:p>
            <a:pPr marL="301943" lvl="1" indent="0">
              <a:buNone/>
            </a:pPr>
            <a:r>
              <a:rPr lang="en-US" dirty="0"/>
              <a:t>f</a:t>
            </a:r>
            <a:r>
              <a:rPr lang="en-US" dirty="0" smtClean="0"/>
              <a:t>or</a:t>
            </a:r>
            <a:r>
              <a:rPr lang="en-US" b="1" dirty="0" smtClean="0"/>
              <a:t> variable </a:t>
            </a:r>
            <a:r>
              <a:rPr lang="en-US" dirty="0" smtClean="0"/>
              <a:t>in</a:t>
            </a:r>
            <a:r>
              <a:rPr lang="en-US" b="1" dirty="0" smtClean="0"/>
              <a:t> </a:t>
            </a:r>
            <a:r>
              <a:rPr lang="en-US" b="1" dirty="0" err="1" smtClean="0"/>
              <a:t>listName</a:t>
            </a:r>
            <a:r>
              <a:rPr lang="en-US" b="1" dirty="0" smtClean="0"/>
              <a:t>:</a:t>
            </a:r>
          </a:p>
          <a:p>
            <a:pPr marL="301943" lvl="1" indent="0">
              <a:buNone/>
            </a:pPr>
            <a:r>
              <a:rPr lang="en-US" dirty="0"/>
              <a:t>	</a:t>
            </a:r>
            <a:r>
              <a:rPr lang="en-US" dirty="0" smtClean="0"/>
              <a:t>	#any code here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443714" y="2015644"/>
            <a:ext cx="971550" cy="2503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443498" y="2615422"/>
            <a:ext cx="971550" cy="2503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7876248" y="4067206"/>
            <a:ext cx="971550" cy="250317"/>
          </a:xfrm>
          <a:prstGeom prst="roundRect">
            <a:avLst/>
          </a:prstGeom>
          <a:solidFill>
            <a:srgbClr val="31B6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7876248" y="4589708"/>
            <a:ext cx="971550" cy="250317"/>
          </a:xfrm>
          <a:prstGeom prst="roundRect">
            <a:avLst/>
          </a:prstGeom>
          <a:solidFill>
            <a:srgbClr val="31B6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Elbow Connector 14"/>
          <p:cNvCxnSpPr>
            <a:stCxn id="4" idx="3"/>
            <a:endCxn id="10" idx="0"/>
          </p:cNvCxnSpPr>
          <p:nvPr/>
        </p:nvCxnSpPr>
        <p:spPr>
          <a:xfrm>
            <a:off x="7411599" y="3560765"/>
            <a:ext cx="950424" cy="506441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362023" y="4317523"/>
            <a:ext cx="0" cy="2721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484741" y="1414022"/>
            <a:ext cx="2040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F</a:t>
            </a:r>
            <a:r>
              <a:rPr lang="en-US" b="1" smtClean="0"/>
              <a:t>or </a:t>
            </a:r>
            <a:r>
              <a:rPr lang="en-US" smtClean="0"/>
              <a:t>loop</a:t>
            </a:r>
            <a:endParaRPr lang="en-US" b="1" dirty="0"/>
          </a:p>
        </p:txBody>
      </p:sp>
      <p:sp>
        <p:nvSpPr>
          <p:cNvPr id="28" name="Rounded Rectangle 27"/>
          <p:cNvSpPr/>
          <p:nvPr/>
        </p:nvSpPr>
        <p:spPr>
          <a:xfrm>
            <a:off x="6106141" y="6147575"/>
            <a:ext cx="971550" cy="2503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39890" y="3206338"/>
            <a:ext cx="971709" cy="70885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  <a:r>
              <a:rPr lang="en-US" dirty="0" smtClean="0">
                <a:solidFill>
                  <a:schemeClr val="tx1"/>
                </a:solidFill>
              </a:rPr>
              <a:t>or</a:t>
            </a:r>
          </a:p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7802012" y="3455071"/>
            <a:ext cx="242114" cy="21138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480617" y="3613611"/>
            <a:ext cx="242114" cy="21138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813037" y="3613610"/>
            <a:ext cx="242114" cy="21138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130961" y="3613609"/>
            <a:ext cx="242114" cy="21138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7505206" y="317572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Next item</a:t>
            </a:r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6642330" y="4266924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more</a:t>
            </a:r>
          </a:p>
          <a:p>
            <a:r>
              <a:rPr lang="en-US" dirty="0" smtClean="0"/>
              <a:t> item?</a:t>
            </a:r>
            <a:endParaRPr lang="en-US" dirty="0"/>
          </a:p>
        </p:txBody>
      </p:sp>
      <p:cxnSp>
        <p:nvCxnSpPr>
          <p:cNvPr id="39" name="Elbow Connector 38"/>
          <p:cNvCxnSpPr>
            <a:stCxn id="11" idx="2"/>
            <a:endCxn id="4" idx="1"/>
          </p:cNvCxnSpPr>
          <p:nvPr/>
        </p:nvCxnSpPr>
        <p:spPr>
          <a:xfrm rot="5400000" flipH="1">
            <a:off x="6761327" y="3239329"/>
            <a:ext cx="1279260" cy="1922133"/>
          </a:xfrm>
          <a:prstGeom prst="bentConnector4">
            <a:avLst>
              <a:gd name="adj1" fmla="val -40522"/>
              <a:gd name="adj2" fmla="val 121943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574094" y="3915191"/>
            <a:ext cx="0" cy="1330805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574094" y="5496313"/>
            <a:ext cx="0" cy="6512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6574094" y="6397892"/>
            <a:ext cx="0" cy="3347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7" idx="2"/>
            <a:endCxn id="4" idx="0"/>
          </p:cNvCxnSpPr>
          <p:nvPr/>
        </p:nvCxnSpPr>
        <p:spPr>
          <a:xfrm flipH="1">
            <a:off x="6925745" y="2865739"/>
            <a:ext cx="3528" cy="3405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" idx="2"/>
            <a:endCxn id="7" idx="0"/>
          </p:cNvCxnSpPr>
          <p:nvPr/>
        </p:nvCxnSpPr>
        <p:spPr>
          <a:xfrm flipH="1">
            <a:off x="6929273" y="2265961"/>
            <a:ext cx="216" cy="3494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Arc 81"/>
          <p:cNvSpPr/>
          <p:nvPr/>
        </p:nvSpPr>
        <p:spPr>
          <a:xfrm>
            <a:off x="6480617" y="5232400"/>
            <a:ext cx="206738" cy="263913"/>
          </a:xfrm>
          <a:prstGeom prst="arc">
            <a:avLst>
              <a:gd name="adj1" fmla="val 5279400"/>
              <a:gd name="adj2" fmla="val 1600487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4442909" y="1261017"/>
            <a:ext cx="1318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Main </a:t>
            </a:r>
            <a:r>
              <a:rPr lang="en-US" smtClean="0"/>
              <a:t>program statements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4703971" y="4194807"/>
            <a:ext cx="1318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Looping block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4601858" y="5724880"/>
            <a:ext cx="1318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Continue main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005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1433" y="3148087"/>
            <a:ext cx="8229600" cy="125272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Data structures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968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/>
          </a:bodyPr>
          <a:lstStyle/>
          <a:p>
            <a:r>
              <a:rPr lang="en-US" dirty="0" smtClean="0"/>
              <a:t>For Loops on a List</a:t>
            </a:r>
            <a:endParaRPr lang="en-US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896180" y="5270636"/>
            <a:ext cx="7911222" cy="1599122"/>
          </a:xfrm>
        </p:spPr>
        <p:txBody>
          <a:bodyPr>
            <a:normAutofit/>
          </a:bodyPr>
          <a:lstStyle/>
          <a:p>
            <a:pPr marL="301943" lvl="1" indent="0">
              <a:buNone/>
            </a:pPr>
            <a:r>
              <a:rPr lang="en-US" dirty="0" smtClean="0"/>
              <a:t>(Back in the python interactive environment)</a:t>
            </a:r>
          </a:p>
          <a:p>
            <a:pPr marL="301943" lvl="1" indent="0">
              <a:buNone/>
            </a:pPr>
            <a:r>
              <a:rPr lang="en-US" dirty="0"/>
              <a:t>f</a:t>
            </a:r>
            <a:r>
              <a:rPr lang="en-US" dirty="0" smtClean="0"/>
              <a:t>or</a:t>
            </a:r>
            <a:r>
              <a:rPr lang="en-US" b="1" dirty="0" smtClean="0"/>
              <a:t> </a:t>
            </a:r>
            <a:r>
              <a:rPr lang="en-US" b="1" dirty="0" err="1" smtClean="0"/>
              <a:t>num</a:t>
            </a:r>
            <a:r>
              <a:rPr lang="en-US" b="1" dirty="0" smtClean="0"/>
              <a:t> </a:t>
            </a:r>
            <a:r>
              <a:rPr lang="en-US" dirty="0" smtClean="0"/>
              <a:t>in</a:t>
            </a:r>
            <a:r>
              <a:rPr lang="en-US" b="1" dirty="0" smtClean="0"/>
              <a:t> </a:t>
            </a:r>
            <a:r>
              <a:rPr lang="en-US" b="1" dirty="0" err="1" smtClean="0"/>
              <a:t>myList</a:t>
            </a:r>
            <a:r>
              <a:rPr lang="en-US" b="1" dirty="0" smtClean="0"/>
              <a:t>:</a:t>
            </a:r>
          </a:p>
          <a:p>
            <a:pPr marL="301943" lvl="1" indent="0">
              <a:buNone/>
            </a:pPr>
            <a:r>
              <a:rPr lang="en-US" dirty="0"/>
              <a:t>	</a:t>
            </a:r>
            <a:r>
              <a:rPr lang="en-US" dirty="0" smtClean="0"/>
              <a:t>	print 2^num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164" y="2471078"/>
            <a:ext cx="4673642" cy="279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324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/>
          </a:bodyPr>
          <a:lstStyle/>
          <a:p>
            <a:r>
              <a:rPr lang="en-US" dirty="0" smtClean="0"/>
              <a:t>For Loops on a Dictionary</a:t>
            </a:r>
            <a:endParaRPr lang="en-US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555172" y="5549894"/>
            <a:ext cx="7911222" cy="1599122"/>
          </a:xfrm>
        </p:spPr>
        <p:txBody>
          <a:bodyPr>
            <a:normAutofit/>
          </a:bodyPr>
          <a:lstStyle/>
          <a:p>
            <a:pPr marL="301943" lvl="1" indent="0">
              <a:buNone/>
            </a:pPr>
            <a:r>
              <a:rPr lang="en-US" dirty="0" smtClean="0"/>
              <a:t>for</a:t>
            </a:r>
            <a:r>
              <a:rPr lang="en-US" b="1" dirty="0" smtClean="0"/>
              <a:t> key </a:t>
            </a:r>
            <a:r>
              <a:rPr lang="en-US" dirty="0" smtClean="0"/>
              <a:t>in</a:t>
            </a:r>
            <a:r>
              <a:rPr lang="en-US" b="1" dirty="0" smtClean="0"/>
              <a:t> </a:t>
            </a:r>
            <a:r>
              <a:rPr lang="en-US" b="1" dirty="0" err="1" smtClean="0"/>
              <a:t>myDictionary</a:t>
            </a:r>
            <a:r>
              <a:rPr lang="en-US" b="1" dirty="0" smtClean="0"/>
              <a:t>:</a:t>
            </a:r>
          </a:p>
          <a:p>
            <a:pPr marL="301943" lvl="1" indent="0">
              <a:buNone/>
            </a:pPr>
            <a:r>
              <a:rPr lang="en-US" dirty="0"/>
              <a:t>	</a:t>
            </a:r>
            <a:r>
              <a:rPr lang="en-US" dirty="0" smtClean="0"/>
              <a:t>	print key as a string and value as an integer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16" y="3268794"/>
            <a:ext cx="7828978" cy="167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62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/>
          </a:bodyPr>
          <a:lstStyle/>
          <a:p>
            <a:r>
              <a:rPr lang="en-US" dirty="0" smtClean="0"/>
              <a:t>For Loops on a String</a:t>
            </a:r>
            <a:endParaRPr lang="en-US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555172" y="5549894"/>
            <a:ext cx="7911222" cy="1599122"/>
          </a:xfrm>
        </p:spPr>
        <p:txBody>
          <a:bodyPr>
            <a:normAutofit/>
          </a:bodyPr>
          <a:lstStyle/>
          <a:p>
            <a:pPr marL="301943" lvl="1" indent="0">
              <a:buNone/>
            </a:pPr>
            <a:r>
              <a:rPr lang="en-US" dirty="0" smtClean="0"/>
              <a:t>for</a:t>
            </a:r>
            <a:r>
              <a:rPr lang="en-US" b="1" dirty="0" smtClean="0"/>
              <a:t> letter </a:t>
            </a:r>
            <a:r>
              <a:rPr lang="en-US" dirty="0" smtClean="0"/>
              <a:t>in</a:t>
            </a:r>
            <a:r>
              <a:rPr lang="en-US" b="1" dirty="0" smtClean="0"/>
              <a:t> </a:t>
            </a:r>
            <a:r>
              <a:rPr lang="en-US" b="1" dirty="0" err="1" smtClean="0"/>
              <a:t>myString</a:t>
            </a:r>
            <a:r>
              <a:rPr lang="en-US" b="1" dirty="0" smtClean="0"/>
              <a:t>:</a:t>
            </a:r>
          </a:p>
          <a:p>
            <a:pPr marL="301943" lvl="1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b="1" dirty="0" err="1" smtClean="0"/>
              <a:t>myNewString</a:t>
            </a:r>
            <a:r>
              <a:rPr lang="en-US" dirty="0" smtClean="0"/>
              <a:t> = </a:t>
            </a:r>
            <a:r>
              <a:rPr lang="en-US" b="1" dirty="0" err="1" smtClean="0"/>
              <a:t>myNewString</a:t>
            </a:r>
            <a:r>
              <a:rPr lang="en-US" dirty="0" smtClean="0"/>
              <a:t> + 2*</a:t>
            </a:r>
            <a:r>
              <a:rPr lang="en-US" b="1" dirty="0" smtClean="0"/>
              <a:t>letter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062" y="2488742"/>
            <a:ext cx="5938764" cy="239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42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Python2 vs 3: Ranges</a:t>
            </a:r>
            <a:endParaRPr lang="en-US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-1" y="2960300"/>
            <a:ext cx="4491389" cy="3959032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Python2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r</a:t>
            </a:r>
            <a:r>
              <a:rPr lang="en-US" b="1" dirty="0" smtClean="0">
                <a:solidFill>
                  <a:schemeClr val="tx1"/>
                </a:solidFill>
              </a:rPr>
              <a:t>ange</a:t>
            </a:r>
            <a:r>
              <a:rPr lang="en-US" dirty="0" smtClean="0">
                <a:solidFill>
                  <a:schemeClr val="tx1"/>
                </a:solidFill>
              </a:rPr>
              <a:t> returns a list</a:t>
            </a:r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 smtClean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Use float on o\ne of the integers for a float division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4486275" y="2980863"/>
            <a:ext cx="4663035" cy="3849259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Python3</a:t>
            </a:r>
          </a:p>
          <a:p>
            <a:pPr lvl="1"/>
            <a:r>
              <a:rPr lang="en-US" b="1" dirty="0" smtClean="0">
                <a:solidFill>
                  <a:schemeClr val="tx1"/>
                </a:solidFill>
              </a:rPr>
              <a:t>range </a:t>
            </a:r>
            <a:r>
              <a:rPr lang="en-US" dirty="0" smtClean="0">
                <a:solidFill>
                  <a:schemeClr val="tx1"/>
                </a:solidFill>
              </a:rPr>
              <a:t>does not return a list</a:t>
            </a:r>
            <a:endParaRPr lang="en-US" b="1" dirty="0">
              <a:solidFill>
                <a:schemeClr val="tx1"/>
              </a:solidFill>
            </a:endParaRPr>
          </a:p>
          <a:p>
            <a:pPr lvl="1"/>
            <a:endParaRPr lang="en-US" dirty="0" smtClean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Can use list to see what it means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348976" y="2960300"/>
            <a:ext cx="0" cy="300721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486275" y="2886736"/>
            <a:ext cx="4663036" cy="3080783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ntent Placeholder 1"/>
          <p:cNvSpPr txBox="1">
            <a:spLocks/>
          </p:cNvSpPr>
          <p:nvPr/>
        </p:nvSpPr>
        <p:spPr>
          <a:xfrm>
            <a:off x="457199" y="1877328"/>
            <a:ext cx="7417159" cy="2821981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US" b="1" dirty="0" smtClean="0">
                <a:solidFill>
                  <a:schemeClr val="tx1"/>
                </a:solidFill>
              </a:rPr>
              <a:t>range</a:t>
            </a:r>
            <a:r>
              <a:rPr lang="en-US" dirty="0" smtClean="0">
                <a:solidFill>
                  <a:schemeClr val="tx1"/>
                </a:solidFill>
              </a:rPr>
              <a:t>(</a:t>
            </a:r>
            <a:r>
              <a:rPr lang="en-US" i="1" dirty="0" err="1" smtClean="0">
                <a:solidFill>
                  <a:schemeClr val="tx1"/>
                </a:solidFill>
              </a:rPr>
              <a:t>start</a:t>
            </a:r>
            <a:r>
              <a:rPr lang="en-US" dirty="0" err="1" smtClean="0">
                <a:solidFill>
                  <a:schemeClr val="tx1"/>
                </a:solidFill>
              </a:rPr>
              <a:t>,</a:t>
            </a:r>
            <a:r>
              <a:rPr lang="en-US" i="1" dirty="0" err="1" smtClean="0">
                <a:solidFill>
                  <a:schemeClr val="tx1"/>
                </a:solidFill>
              </a:rPr>
              <a:t>stop</a:t>
            </a:r>
            <a:r>
              <a:rPr lang="en-US" i="1" dirty="0" smtClean="0">
                <a:solidFill>
                  <a:schemeClr val="tx1"/>
                </a:solidFill>
              </a:rPr>
              <a:t>[,step]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marL="301943" lvl="1" indent="0">
              <a:buFont typeface="Symbol" pitchFamily="18" charset="2"/>
              <a:buNone/>
            </a:pPr>
            <a:r>
              <a:rPr lang="en-US" dirty="0" smtClean="0">
                <a:solidFill>
                  <a:schemeClr val="tx1"/>
                </a:solidFill>
              </a:rPr>
              <a:t>Useful for looping over unusual ranges.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830" y="3998914"/>
            <a:ext cx="2037241" cy="5497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456" y="3998914"/>
            <a:ext cx="3894533" cy="52337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9977" y="5026076"/>
            <a:ext cx="4390787" cy="699727"/>
          </a:xfrm>
          <a:prstGeom prst="rect">
            <a:avLst/>
          </a:prstGeom>
        </p:spPr>
      </p:pic>
      <p:sp>
        <p:nvSpPr>
          <p:cNvPr id="27" name="Content Placeholder 1"/>
          <p:cNvSpPr txBox="1">
            <a:spLocks/>
          </p:cNvSpPr>
          <p:nvPr/>
        </p:nvSpPr>
        <p:spPr>
          <a:xfrm>
            <a:off x="2613870" y="6219214"/>
            <a:ext cx="7417159" cy="2821981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US" smtClean="0"/>
              <a:t>Same syntax for the for loops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4178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/>
          </a:bodyPr>
          <a:lstStyle/>
          <a:p>
            <a:r>
              <a:rPr lang="en-US" dirty="0" smtClean="0"/>
              <a:t>Ranges</a:t>
            </a:r>
            <a:endParaRPr lang="en-US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70454" y="2256748"/>
            <a:ext cx="3998020" cy="2821981"/>
          </a:xfrm>
        </p:spPr>
        <p:txBody>
          <a:bodyPr>
            <a:normAutofit/>
          </a:bodyPr>
          <a:lstStyle/>
          <a:p>
            <a:pPr marL="301943" lvl="1" indent="0">
              <a:buNone/>
            </a:pPr>
            <a:r>
              <a:rPr lang="en-US" b="1" dirty="0" smtClean="0"/>
              <a:t>range</a:t>
            </a:r>
            <a:r>
              <a:rPr lang="en-US" dirty="0" smtClean="0"/>
              <a:t>(</a:t>
            </a:r>
            <a:r>
              <a:rPr lang="en-US" i="1" dirty="0" err="1" smtClean="0"/>
              <a:t>start</a:t>
            </a:r>
            <a:r>
              <a:rPr lang="en-US" dirty="0" err="1" smtClean="0"/>
              <a:t>,</a:t>
            </a:r>
            <a:r>
              <a:rPr lang="en-US" i="1" dirty="0" err="1" smtClean="0"/>
              <a:t>stop</a:t>
            </a:r>
            <a:r>
              <a:rPr lang="en-US" i="1" dirty="0" smtClean="0"/>
              <a:t>[,step]</a:t>
            </a:r>
            <a:r>
              <a:rPr lang="en-US" dirty="0" smtClean="0"/>
              <a:t>)</a:t>
            </a:r>
          </a:p>
          <a:p>
            <a:pPr marL="301943" lvl="1" indent="0">
              <a:buNone/>
            </a:pPr>
            <a:r>
              <a:rPr lang="en-US" dirty="0"/>
              <a:t>	</a:t>
            </a:r>
          </a:p>
          <a:p>
            <a:pPr marL="301943" lvl="1" indent="0">
              <a:buNone/>
            </a:pPr>
            <a:r>
              <a:rPr lang="en-US" dirty="0" smtClean="0"/>
              <a:t>Useful for looping over unusual ranges.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229" y="1746087"/>
            <a:ext cx="5042675" cy="47188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68390" y="4616605"/>
            <a:ext cx="3869473" cy="278780"/>
          </a:xfrm>
          <a:prstGeom prst="rect">
            <a:avLst/>
          </a:prstGeom>
          <a:noFill/>
          <a:ln w="38100">
            <a:solidFill>
              <a:srgbClr val="31B6F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endCxn id="6" idx="1"/>
          </p:cNvCxnSpPr>
          <p:nvPr/>
        </p:nvCxnSpPr>
        <p:spPr>
          <a:xfrm flipV="1">
            <a:off x="2698595" y="4755995"/>
            <a:ext cx="869795" cy="1393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92098" y="4616605"/>
            <a:ext cx="1795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Same syntax in Python2 and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452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Function to Find the Complement</a:t>
            </a:r>
            <a:endParaRPr lang="en-US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399802" y="2620419"/>
            <a:ext cx="8407600" cy="3752553"/>
          </a:xfrm>
        </p:spPr>
        <p:txBody>
          <a:bodyPr>
            <a:normAutofit lnSpcReduction="10000"/>
          </a:bodyPr>
          <a:lstStyle/>
          <a:p>
            <a:pPr marL="301943" lvl="1" indent="0">
              <a:buNone/>
            </a:pPr>
            <a:r>
              <a:rPr lang="en-US" dirty="0" smtClean="0"/>
              <a:t>Make a function that takes a string of nucleotides and returns a string with the reverse complement. If the string contains a character that is not a nucleotide, print a message saying so.</a:t>
            </a:r>
          </a:p>
          <a:p>
            <a:pPr marL="301943" lvl="1" indent="0">
              <a:buNone/>
            </a:pP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err="1" smtClean="0"/>
              <a:t>Pseudocode</a:t>
            </a:r>
            <a:r>
              <a:rPr lang="pt-BR" dirty="0" smtClean="0"/>
              <a:t>:</a:t>
            </a:r>
          </a:p>
          <a:p>
            <a:pPr marL="301943" lvl="1" indent="0">
              <a:buNone/>
            </a:pPr>
            <a:r>
              <a:rPr lang="en-US" dirty="0" smtClean="0"/>
              <a:t>for nucleotide in sequence</a:t>
            </a:r>
          </a:p>
          <a:p>
            <a:pPr marL="301943" lvl="1" indent="0">
              <a:buNone/>
            </a:pPr>
            <a:r>
              <a:rPr lang="en-US" dirty="0" smtClean="0"/>
              <a:t>		if nucleotide == ‘A’:</a:t>
            </a:r>
          </a:p>
          <a:p>
            <a:pPr marL="301943" lvl="1" indent="0">
              <a:buNone/>
            </a:pPr>
            <a:r>
              <a:rPr lang="en-US" dirty="0"/>
              <a:t>	</a:t>
            </a:r>
            <a:r>
              <a:rPr lang="en-US" dirty="0" smtClean="0"/>
              <a:t>		prepend </a:t>
            </a:r>
            <a:r>
              <a:rPr lang="en-US" dirty="0" err="1" smtClean="0"/>
              <a:t>complementSequence</a:t>
            </a:r>
            <a:r>
              <a:rPr lang="en-US" dirty="0" smtClean="0"/>
              <a:t> with ‘T’</a:t>
            </a:r>
          </a:p>
          <a:p>
            <a:pPr marL="301943" lvl="1" indent="0">
              <a:buNone/>
            </a:pPr>
            <a:r>
              <a:rPr lang="en-US" dirty="0"/>
              <a:t>	</a:t>
            </a:r>
            <a:r>
              <a:rPr lang="en-US" dirty="0" smtClean="0"/>
              <a:t>	else if nucleotide ==‘T’:</a:t>
            </a:r>
          </a:p>
          <a:p>
            <a:pPr marL="301943" lvl="1" indent="0">
              <a:buNone/>
            </a:pPr>
            <a:r>
              <a:rPr lang="en-US" dirty="0"/>
              <a:t>	</a:t>
            </a:r>
            <a:r>
              <a:rPr lang="en-US" dirty="0" smtClean="0"/>
              <a:t>	….</a:t>
            </a:r>
          </a:p>
        </p:txBody>
      </p:sp>
    </p:spTree>
    <p:extLst>
      <p:ext uri="{BB962C8B-B14F-4D97-AF65-F5344CB8AC3E}">
        <p14:creationId xmlns:p14="http://schemas.microsoft.com/office/powerpoint/2010/main" val="31353906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/>
          </a:bodyPr>
          <a:lstStyle/>
          <a:p>
            <a:r>
              <a:rPr lang="en-US" dirty="0" smtClean="0"/>
              <a:t>Reverse Complement 2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0" y="3386378"/>
            <a:ext cx="8407600" cy="470330"/>
          </a:xfrm>
        </p:spPr>
        <p:txBody>
          <a:bodyPr>
            <a:normAutofit/>
          </a:bodyPr>
          <a:lstStyle/>
          <a:p>
            <a:pPr marL="301943" lvl="1" indent="0">
              <a:buNone/>
            </a:pPr>
            <a:r>
              <a:rPr lang="en-US" dirty="0" smtClean="0"/>
              <a:t>I</a:t>
            </a:r>
            <a:r>
              <a:rPr lang="en-GB" dirty="0" err="1" smtClean="0"/>
              <a:t>mport</a:t>
            </a:r>
            <a:r>
              <a:rPr lang="en-GB" dirty="0" smtClean="0"/>
              <a:t> sys so we can get command line arguments</a:t>
            </a:r>
            <a:endParaRPr lang="en-US" dirty="0" smtClean="0"/>
          </a:p>
        </p:txBody>
      </p:sp>
      <p:sp>
        <p:nvSpPr>
          <p:cNvPr id="11" name="Content Placeholder 1"/>
          <p:cNvSpPr txBox="1">
            <a:spLocks/>
          </p:cNvSpPr>
          <p:nvPr/>
        </p:nvSpPr>
        <p:spPr>
          <a:xfrm>
            <a:off x="152400" y="5279455"/>
            <a:ext cx="8407600" cy="470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GB" dirty="0" smtClean="0"/>
              <a:t>Make a function that takes a sequence as an argument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82739"/>
          <a:stretch/>
        </p:blipFill>
        <p:spPr>
          <a:xfrm>
            <a:off x="270454" y="2809847"/>
            <a:ext cx="5816600" cy="5765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71826"/>
          <a:stretch/>
        </p:blipFill>
        <p:spPr>
          <a:xfrm>
            <a:off x="270454" y="4150286"/>
            <a:ext cx="5816600" cy="94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13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Function to Find the Complement 3</a:t>
            </a:r>
            <a:endParaRPr lang="en-US" dirty="0"/>
          </a:p>
        </p:txBody>
      </p:sp>
      <p:sp>
        <p:nvSpPr>
          <p:cNvPr id="13" name="Content Placeholder 1"/>
          <p:cNvSpPr txBox="1">
            <a:spLocks/>
          </p:cNvSpPr>
          <p:nvPr/>
        </p:nvSpPr>
        <p:spPr>
          <a:xfrm>
            <a:off x="270454" y="3315370"/>
            <a:ext cx="8407600" cy="8235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GB" dirty="0" smtClean="0"/>
              <a:t>Define a new empty string for the reverse complement</a:t>
            </a:r>
          </a:p>
          <a:p>
            <a:pPr marL="301943" lvl="1" indent="0">
              <a:buFont typeface="Symbol" pitchFamily="18" charset="2"/>
              <a:buNone/>
            </a:pPr>
            <a:r>
              <a:rPr lang="en-GB" dirty="0" smtClean="0"/>
              <a:t>Use a </a:t>
            </a:r>
            <a:r>
              <a:rPr lang="en-GB" b="1" dirty="0" smtClean="0"/>
              <a:t>for loop</a:t>
            </a:r>
            <a:r>
              <a:rPr lang="en-GB" dirty="0" smtClean="0"/>
              <a:t> to do something for each nucleotide in the sequence</a:t>
            </a:r>
            <a:endParaRPr lang="en-US" dirty="0" smtClean="0"/>
          </a:p>
        </p:txBody>
      </p:sp>
      <p:sp>
        <p:nvSpPr>
          <p:cNvPr id="15" name="Content Placeholder 1"/>
          <p:cNvSpPr txBox="1">
            <a:spLocks/>
          </p:cNvSpPr>
          <p:nvPr/>
        </p:nvSpPr>
        <p:spPr>
          <a:xfrm>
            <a:off x="270454" y="6034466"/>
            <a:ext cx="8407600" cy="823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If one of the nucleotides isn’t AGCT the print a message and return nothing (quit the function without returning a new string).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61969"/>
          <a:stretch/>
        </p:blipFill>
        <p:spPr>
          <a:xfrm>
            <a:off x="270454" y="2084478"/>
            <a:ext cx="5816600" cy="12702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2586" b="53943"/>
          <a:stretch/>
        </p:blipFill>
        <p:spPr>
          <a:xfrm>
            <a:off x="440135" y="4235824"/>
            <a:ext cx="5956300" cy="169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3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Function to Find the Complement 4</a:t>
            </a:r>
            <a:endParaRPr lang="en-US" dirty="0"/>
          </a:p>
        </p:txBody>
      </p:sp>
      <p:sp>
        <p:nvSpPr>
          <p:cNvPr id="13" name="Content Placeholder 1"/>
          <p:cNvSpPr txBox="1">
            <a:spLocks/>
          </p:cNvSpPr>
          <p:nvPr/>
        </p:nvSpPr>
        <p:spPr>
          <a:xfrm>
            <a:off x="270454" y="4350095"/>
            <a:ext cx="8407600" cy="1952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GB" dirty="0" smtClean="0"/>
              <a:t>If the </a:t>
            </a:r>
            <a:r>
              <a:rPr lang="en-GB" dirty="0" err="1" smtClean="0"/>
              <a:t>nuceotide</a:t>
            </a:r>
            <a:r>
              <a:rPr lang="en-GB" dirty="0" smtClean="0"/>
              <a:t> is ‘A’, append T to our reverse complement string</a:t>
            </a:r>
          </a:p>
          <a:p>
            <a:pPr marL="301943" lvl="1" indent="0">
              <a:buFont typeface="Symbol" pitchFamily="18" charset="2"/>
              <a:buNone/>
            </a:pPr>
            <a:endParaRPr lang="en-GB" dirty="0"/>
          </a:p>
          <a:p>
            <a:pPr marL="301943" lvl="1" indent="0">
              <a:buFont typeface="Symbol" pitchFamily="18" charset="2"/>
              <a:buNone/>
            </a:pPr>
            <a:endParaRPr lang="en-GB" dirty="0" smtClean="0"/>
          </a:p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D</a:t>
            </a:r>
            <a:r>
              <a:rPr lang="en-GB" dirty="0" smtClean="0"/>
              <a:t>o the same for each nucleotide</a:t>
            </a:r>
            <a:r>
              <a:rPr lang="en-US" dirty="0" smtClean="0"/>
              <a:t>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-1" b="41199"/>
          <a:stretch/>
        </p:blipFill>
        <p:spPr>
          <a:xfrm>
            <a:off x="561159" y="1824262"/>
            <a:ext cx="5956300" cy="229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157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Function to Find the Complement 5</a:t>
            </a:r>
            <a:endParaRPr lang="en-US" dirty="0"/>
          </a:p>
        </p:txBody>
      </p:sp>
      <p:sp>
        <p:nvSpPr>
          <p:cNvPr id="13" name="Content Placeholder 1"/>
          <p:cNvSpPr txBox="1">
            <a:spLocks/>
          </p:cNvSpPr>
          <p:nvPr/>
        </p:nvSpPr>
        <p:spPr>
          <a:xfrm>
            <a:off x="270454" y="5585169"/>
            <a:ext cx="8407600" cy="940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T</a:t>
            </a:r>
            <a:r>
              <a:rPr lang="en-GB" dirty="0" smtClean="0"/>
              <a:t>he </a:t>
            </a:r>
            <a:r>
              <a:rPr lang="en-GB" b="1" dirty="0" err="1" smtClean="0"/>
              <a:t>reverseComp</a:t>
            </a:r>
            <a:r>
              <a:rPr lang="en-GB" dirty="0"/>
              <a:t> </a:t>
            </a:r>
            <a:r>
              <a:rPr lang="en-GB" dirty="0" smtClean="0"/>
              <a:t>function should return </a:t>
            </a:r>
            <a:r>
              <a:rPr lang="en-GB" dirty="0" err="1" smtClean="0"/>
              <a:t>rc_seq</a:t>
            </a:r>
            <a:r>
              <a:rPr lang="en-GB" dirty="0"/>
              <a:t> </a:t>
            </a:r>
            <a:r>
              <a:rPr lang="en-GB" dirty="0" smtClean="0"/>
              <a:t>string once the </a:t>
            </a:r>
            <a:r>
              <a:rPr lang="en-GB" b="1" dirty="0" smtClean="0"/>
              <a:t>for loop </a:t>
            </a:r>
            <a:r>
              <a:rPr lang="en-GB" dirty="0" smtClean="0"/>
              <a:t>has checked every nucleotide in the sequence.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11460"/>
          <a:stretch/>
        </p:blipFill>
        <p:spPr>
          <a:xfrm>
            <a:off x="693825" y="2050774"/>
            <a:ext cx="5956300" cy="345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746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675467"/>
            <a:ext cx="7408333" cy="1357613"/>
          </a:xfrm>
        </p:spPr>
        <p:txBody>
          <a:bodyPr/>
          <a:lstStyle/>
          <a:p>
            <a:r>
              <a:rPr lang="en-US" dirty="0" smtClean="0"/>
              <a:t>Lists can store lots of information.</a:t>
            </a:r>
          </a:p>
          <a:p>
            <a:r>
              <a:rPr lang="en-US" dirty="0" smtClean="0"/>
              <a:t>The data doesn’t have to all be the same type! (unlike many other programing languages)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Python’s Data Structures - Lists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033079"/>
            <a:ext cx="8449668" cy="255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86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Function to Find the Complement 6</a:t>
            </a:r>
            <a:endParaRPr lang="en-US" dirty="0"/>
          </a:p>
        </p:txBody>
      </p:sp>
      <p:sp>
        <p:nvSpPr>
          <p:cNvPr id="13" name="Content Placeholder 1"/>
          <p:cNvSpPr txBox="1">
            <a:spLocks/>
          </p:cNvSpPr>
          <p:nvPr/>
        </p:nvSpPr>
        <p:spPr>
          <a:xfrm>
            <a:off x="270454" y="5738025"/>
            <a:ext cx="8407600" cy="9406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GB" dirty="0" smtClean="0"/>
              <a:t>Run the script and print the output. </a:t>
            </a:r>
          </a:p>
          <a:p>
            <a:pPr marL="301943" lvl="1" indent="0">
              <a:buFont typeface="Symbol" pitchFamily="18" charset="2"/>
              <a:buNone/>
            </a:pPr>
            <a:r>
              <a:rPr lang="en-GB" dirty="0" smtClean="0"/>
              <a:t>This should be the result of passing the first command line argument to our new </a:t>
            </a:r>
            <a:r>
              <a:rPr lang="en-GB" b="1" dirty="0" err="1" smtClean="0"/>
              <a:t>reverseComp</a:t>
            </a:r>
            <a:r>
              <a:rPr lang="en-GB" dirty="0" smtClean="0"/>
              <a:t> function.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96" y="1839125"/>
            <a:ext cx="59563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6181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Function to Find the Complement 7</a:t>
            </a:r>
            <a:endParaRPr lang="en-US" dirty="0"/>
          </a:p>
        </p:txBody>
      </p:sp>
      <p:sp>
        <p:nvSpPr>
          <p:cNvPr id="13" name="Content Placeholder 1"/>
          <p:cNvSpPr txBox="1">
            <a:spLocks/>
          </p:cNvSpPr>
          <p:nvPr/>
        </p:nvSpPr>
        <p:spPr>
          <a:xfrm>
            <a:off x="-129348" y="1994524"/>
            <a:ext cx="8407600" cy="552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GB" dirty="0" smtClean="0"/>
              <a:t>Save it as </a:t>
            </a:r>
            <a:r>
              <a:rPr lang="en-GB" dirty="0" err="1" smtClean="0"/>
              <a:t>revComp.py</a:t>
            </a:r>
            <a:r>
              <a:rPr lang="en-GB" dirty="0" smtClean="0"/>
              <a:t> and let’s test it!</a:t>
            </a:r>
            <a:endParaRPr lang="en-US" dirty="0" smtClean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-36622" y="3781667"/>
            <a:ext cx="8407600" cy="552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GB" dirty="0" smtClean="0"/>
              <a:t>What does </a:t>
            </a:r>
            <a:r>
              <a:rPr lang="en-GB" b="1" dirty="0" smtClean="0"/>
              <a:t>return '' </a:t>
            </a:r>
            <a:r>
              <a:rPr lang="en-GB" dirty="0" smtClean="0"/>
              <a:t>used for?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676" y="5463910"/>
            <a:ext cx="5054600" cy="673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32883" b="52026"/>
          <a:stretch/>
        </p:blipFill>
        <p:spPr>
          <a:xfrm>
            <a:off x="270454" y="4222796"/>
            <a:ext cx="5816600" cy="50405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35" y="2491274"/>
            <a:ext cx="7937108" cy="10632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47" y="4771998"/>
            <a:ext cx="5178460" cy="5246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8816" y="6147429"/>
            <a:ext cx="5178460" cy="51193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02527" y="5089923"/>
            <a:ext cx="1851102" cy="240717"/>
          </a:xfrm>
          <a:prstGeom prst="rect">
            <a:avLst/>
          </a:prstGeom>
          <a:noFill/>
          <a:ln w="38100">
            <a:solidFill>
              <a:srgbClr val="31B6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307976" y="5965903"/>
            <a:ext cx="1040070" cy="147532"/>
          </a:xfrm>
          <a:prstGeom prst="rect">
            <a:avLst/>
          </a:prstGeom>
          <a:noFill/>
          <a:ln w="38100">
            <a:solidFill>
              <a:srgbClr val="31B6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653882" y="6479894"/>
            <a:ext cx="1851102" cy="218834"/>
          </a:xfrm>
          <a:prstGeom prst="rect">
            <a:avLst/>
          </a:prstGeom>
          <a:noFill/>
          <a:ln w="38100">
            <a:solidFill>
              <a:srgbClr val="31B6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4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Function to Find the Complement 8</a:t>
            </a:r>
            <a:endParaRPr lang="en-US" dirty="0"/>
          </a:p>
        </p:txBody>
      </p:sp>
      <p:sp>
        <p:nvSpPr>
          <p:cNvPr id="13" name="Content Placeholder 1"/>
          <p:cNvSpPr txBox="1">
            <a:spLocks/>
          </p:cNvSpPr>
          <p:nvPr/>
        </p:nvSpPr>
        <p:spPr>
          <a:xfrm>
            <a:off x="270454" y="5455137"/>
            <a:ext cx="8407600" cy="552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Run the function within the print statement!</a:t>
            </a:r>
          </a:p>
        </p:txBody>
      </p:sp>
      <p:sp>
        <p:nvSpPr>
          <p:cNvPr id="8" name="Down Arrow 7"/>
          <p:cNvSpPr/>
          <p:nvPr/>
        </p:nvSpPr>
        <p:spPr>
          <a:xfrm>
            <a:off x="2763337" y="4011234"/>
            <a:ext cx="623221" cy="49994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1"/>
          <p:cNvSpPr txBox="1">
            <a:spLocks/>
          </p:cNvSpPr>
          <p:nvPr/>
        </p:nvSpPr>
        <p:spPr>
          <a:xfrm>
            <a:off x="422854" y="2472006"/>
            <a:ext cx="8407600" cy="552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GB" dirty="0" smtClean="0"/>
              <a:t>Another improvement:</a:t>
            </a:r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02" y="2984500"/>
            <a:ext cx="3543300" cy="889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32" y="4834797"/>
            <a:ext cx="35433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415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Function to Find the Complement 9</a:t>
            </a:r>
            <a:endParaRPr lang="en-US" dirty="0"/>
          </a:p>
        </p:txBody>
      </p:sp>
      <p:sp>
        <p:nvSpPr>
          <p:cNvPr id="13" name="Content Placeholder 1"/>
          <p:cNvSpPr txBox="1">
            <a:spLocks/>
          </p:cNvSpPr>
          <p:nvPr/>
        </p:nvSpPr>
        <p:spPr>
          <a:xfrm>
            <a:off x="270454" y="2559265"/>
            <a:ext cx="2786855" cy="3907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GB" dirty="0" smtClean="0"/>
              <a:t>Can we make better code than these if statements:</a:t>
            </a:r>
          </a:p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I</a:t>
            </a:r>
            <a:r>
              <a:rPr lang="en-GB" dirty="0" smtClean="0"/>
              <a:t>f</a:t>
            </a:r>
          </a:p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E</a:t>
            </a:r>
            <a:r>
              <a:rPr lang="en-GB" dirty="0" err="1" smtClean="0"/>
              <a:t>lif</a:t>
            </a:r>
            <a:endParaRPr lang="en-GB" dirty="0" smtClean="0"/>
          </a:p>
          <a:p>
            <a:pPr marL="301943" lvl="1" indent="0">
              <a:buFont typeface="Symbol" pitchFamily="18" charset="2"/>
              <a:buNone/>
            </a:pPr>
            <a:r>
              <a:rPr lang="en-US" dirty="0" err="1" smtClean="0"/>
              <a:t>Elif</a:t>
            </a:r>
            <a:endParaRPr lang="en-US" dirty="0" smtClean="0"/>
          </a:p>
          <a:p>
            <a:pPr marL="301943" lvl="1" indent="0">
              <a:buFont typeface="Symbol" pitchFamily="18" charset="2"/>
              <a:buNone/>
            </a:pPr>
            <a:r>
              <a:rPr lang="en-US" dirty="0" err="1" smtClean="0"/>
              <a:t>Elif</a:t>
            </a:r>
            <a:endParaRPr lang="en-US" dirty="0" smtClean="0"/>
          </a:p>
          <a:p>
            <a:pPr marL="301943" lvl="1" indent="0">
              <a:buFont typeface="Symbol" pitchFamily="18" charset="2"/>
              <a:buNone/>
            </a:pPr>
            <a:endParaRPr lang="en-US" dirty="0"/>
          </a:p>
          <a:p>
            <a:pPr marL="301943" lvl="1" indent="0">
              <a:buFont typeface="Symbol" pitchFamily="18" charset="2"/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807" y="2442086"/>
            <a:ext cx="58039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22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/>
          </a:bodyPr>
          <a:lstStyle/>
          <a:p>
            <a:r>
              <a:rPr lang="en-US" dirty="0" smtClean="0"/>
              <a:t>Dictionaries!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270454" y="6051339"/>
            <a:ext cx="7972522" cy="1062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GB" dirty="0" smtClean="0"/>
              <a:t>Works the same, much more elegant code!</a:t>
            </a:r>
            <a:endParaRPr lang="en-US" dirty="0" smtClean="0"/>
          </a:p>
          <a:p>
            <a:pPr marL="301943" lvl="1" indent="0">
              <a:buFont typeface="Symbol" pitchFamily="18" charset="2"/>
              <a:buNone/>
            </a:pPr>
            <a:endParaRPr lang="en-US" dirty="0"/>
          </a:p>
          <a:p>
            <a:pPr marL="301943" lvl="1" indent="0">
              <a:buFont typeface="Symbol" pitchFamily="18" charset="2"/>
              <a:buNone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883" y="1591056"/>
            <a:ext cx="5257645" cy="28304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49703"/>
            <a:ext cx="9144000" cy="103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601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1433" y="3148087"/>
            <a:ext cx="8229600" cy="1252728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More data structures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9007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More Data Structures:</a:t>
            </a:r>
            <a:br>
              <a:rPr lang="en-US" dirty="0" smtClean="0"/>
            </a:br>
            <a:r>
              <a:rPr lang="en-US" dirty="0" smtClean="0"/>
              <a:t>Enumerate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682015" y="2704488"/>
            <a:ext cx="7972522" cy="1062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Returns an ‘enumerate’ object  which is the input with sequentially numbered inputs.</a:t>
            </a:r>
            <a:endParaRPr lang="en-US" dirty="0"/>
          </a:p>
          <a:p>
            <a:pPr marL="301943" lvl="1" indent="0">
              <a:buFont typeface="Symbol" pitchFamily="18" charset="2"/>
              <a:buNone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891" y="3556309"/>
            <a:ext cx="7290073" cy="321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47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/>
          </a:bodyPr>
          <a:lstStyle/>
          <a:p>
            <a:r>
              <a:rPr lang="en-US" dirty="0" smtClean="0"/>
              <a:t>Zip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682015" y="2782545"/>
            <a:ext cx="7972522" cy="1062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“Zips together” two lists</a:t>
            </a:r>
            <a:endParaRPr lang="en-US" dirty="0"/>
          </a:p>
          <a:p>
            <a:pPr marL="301943" lvl="1" indent="0">
              <a:buFont typeface="Symbol" pitchFamily="18" charset="2"/>
              <a:buNone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401" y="3431107"/>
            <a:ext cx="6421312" cy="321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9332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/>
          </a:bodyPr>
          <a:lstStyle/>
          <a:p>
            <a:r>
              <a:rPr lang="en-US" dirty="0" smtClean="0"/>
              <a:t>Break statements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77337" y="2535133"/>
            <a:ext cx="7972522" cy="1062401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Exit the loop they are in. Notice the output isn’t printed for the negative number:</a:t>
            </a:r>
            <a:endParaRPr lang="en-US" dirty="0"/>
          </a:p>
          <a:p>
            <a:pPr marL="301943" lvl="1" indent="0">
              <a:buFont typeface="Symbol" pitchFamily="18" charset="2"/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7" y="3755315"/>
            <a:ext cx="7994822" cy="274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5873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1433" y="3148087"/>
            <a:ext cx="8229600" cy="1252728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While loops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426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1" y="2487335"/>
            <a:ext cx="3517301" cy="3920912"/>
          </a:xfrm>
        </p:spPr>
        <p:txBody>
          <a:bodyPr>
            <a:normAutofit/>
          </a:bodyPr>
          <a:lstStyle/>
          <a:p>
            <a:r>
              <a:rPr lang="en-US" dirty="0" smtClean="0"/>
              <a:t>Can access and change elements of a list by index.</a:t>
            </a:r>
          </a:p>
          <a:p>
            <a:r>
              <a:rPr lang="en-US" dirty="0" smtClean="0"/>
              <a:t>Starting at 0</a:t>
            </a:r>
          </a:p>
          <a:p>
            <a:r>
              <a:rPr lang="en-US" dirty="0" err="1" smtClean="0"/>
              <a:t>myList</a:t>
            </a:r>
            <a:r>
              <a:rPr lang="en-US" dirty="0" smtClean="0"/>
              <a:t>[0]</a:t>
            </a:r>
          </a:p>
          <a:p>
            <a:r>
              <a:rPr lang="en-US" dirty="0" smtClean="0"/>
              <a:t>Just like strings.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Python’s Data Structures – Lists 2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998" y="2888496"/>
            <a:ext cx="4671908" cy="282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3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Rectangle 822"/>
          <p:cNvSpPr/>
          <p:nvPr/>
        </p:nvSpPr>
        <p:spPr>
          <a:xfrm>
            <a:off x="5377069" y="1719469"/>
            <a:ext cx="3666569" cy="50131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/>
          </a:bodyPr>
          <a:lstStyle/>
          <a:p>
            <a:r>
              <a:rPr lang="en-US" dirty="0" smtClean="0"/>
              <a:t>While loops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610796" y="2502810"/>
            <a:ext cx="4845325" cy="3634997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Keeps executing the code in the loop while the condition remains true.</a:t>
            </a:r>
          </a:p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Rechecks the condition after each iteration.</a:t>
            </a:r>
          </a:p>
          <a:p>
            <a:pPr marL="301943" lvl="1" indent="0">
              <a:buFont typeface="Symbol" pitchFamily="18" charset="2"/>
              <a:buNone/>
            </a:pPr>
            <a:endParaRPr lang="en-US" dirty="0" smtClean="0"/>
          </a:p>
          <a:p>
            <a:pPr marL="301943" lvl="1" indent="0">
              <a:buFont typeface="Symbol" pitchFamily="18" charset="2"/>
              <a:buNone/>
            </a:pPr>
            <a:r>
              <a:rPr lang="en-US" b="1" dirty="0" smtClean="0"/>
              <a:t>while</a:t>
            </a:r>
            <a:r>
              <a:rPr lang="en-US" dirty="0" smtClean="0"/>
              <a:t> condition:</a:t>
            </a:r>
          </a:p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		#code to execute</a:t>
            </a:r>
          </a:p>
          <a:p>
            <a:pPr marL="301943" lvl="1" indent="0">
              <a:buFont typeface="Symbol" pitchFamily="18" charset="2"/>
              <a:buNone/>
            </a:pP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6843881" y="5944647"/>
            <a:ext cx="971550" cy="2503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Elbow Connector 20"/>
          <p:cNvCxnSpPr>
            <a:stCxn id="32" idx="2"/>
          </p:cNvCxnSpPr>
          <p:nvPr/>
        </p:nvCxnSpPr>
        <p:spPr>
          <a:xfrm rot="5400000" flipH="1">
            <a:off x="7131755" y="2874579"/>
            <a:ext cx="1036353" cy="1738503"/>
          </a:xfrm>
          <a:prstGeom prst="bentConnector4">
            <a:avLst>
              <a:gd name="adj1" fmla="val -84036"/>
              <a:gd name="adj2" fmla="val 140346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7329656" y="3628037"/>
            <a:ext cx="1093" cy="1383174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3" idx="0"/>
          </p:cNvCxnSpPr>
          <p:nvPr/>
        </p:nvCxnSpPr>
        <p:spPr>
          <a:xfrm>
            <a:off x="7329656" y="5261528"/>
            <a:ext cx="0" cy="6831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2"/>
          </p:cNvCxnSpPr>
          <p:nvPr/>
        </p:nvCxnSpPr>
        <p:spPr>
          <a:xfrm>
            <a:off x="7329656" y="6194964"/>
            <a:ext cx="0" cy="3417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/>
          <p:cNvSpPr/>
          <p:nvPr/>
        </p:nvSpPr>
        <p:spPr>
          <a:xfrm>
            <a:off x="7236179" y="4997615"/>
            <a:ext cx="206738" cy="263913"/>
          </a:xfrm>
          <a:prstGeom prst="arc">
            <a:avLst>
              <a:gd name="adj1" fmla="val 5279400"/>
              <a:gd name="adj2" fmla="val 1600487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iamond 29"/>
          <p:cNvSpPr/>
          <p:nvPr/>
        </p:nvSpPr>
        <p:spPr>
          <a:xfrm>
            <a:off x="6783251" y="2809577"/>
            <a:ext cx="1100138" cy="804768"/>
          </a:xfrm>
          <a:prstGeom prst="diamond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while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8033408" y="3489187"/>
            <a:ext cx="971550" cy="250317"/>
          </a:xfrm>
          <a:prstGeom prst="roundRect">
            <a:avLst/>
          </a:prstGeom>
          <a:solidFill>
            <a:srgbClr val="31B6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8033408" y="4011689"/>
            <a:ext cx="971550" cy="250317"/>
          </a:xfrm>
          <a:prstGeom prst="roundRect">
            <a:avLst/>
          </a:prstGeom>
          <a:solidFill>
            <a:srgbClr val="31B6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Elbow Connector 33"/>
          <p:cNvCxnSpPr>
            <a:stCxn id="36" idx="3"/>
            <a:endCxn id="37" idx="0"/>
          </p:cNvCxnSpPr>
          <p:nvPr/>
        </p:nvCxnSpPr>
        <p:spPr>
          <a:xfrm>
            <a:off x="7883389" y="3211961"/>
            <a:ext cx="635794" cy="277226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8519183" y="3739504"/>
            <a:ext cx="0" cy="2721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883389" y="2856321"/>
            <a:ext cx="635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633232" y="3528253"/>
            <a:ext cx="69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False</a:t>
            </a:r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6843881" y="2239729"/>
            <a:ext cx="971550" cy="250317"/>
          </a:xfrm>
          <a:prstGeom prst="roundRect">
            <a:avLst/>
          </a:prstGeom>
          <a:solidFill>
            <a:srgbClr val="31B6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6" name="Straight Arrow Connector 815"/>
          <p:cNvCxnSpPr>
            <a:stCxn id="48" idx="2"/>
          </p:cNvCxnSpPr>
          <p:nvPr/>
        </p:nvCxnSpPr>
        <p:spPr>
          <a:xfrm>
            <a:off x="7329656" y="2490046"/>
            <a:ext cx="1093" cy="3332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Straight Arrow Connector 818"/>
          <p:cNvCxnSpPr>
            <a:endCxn id="48" idx="0"/>
          </p:cNvCxnSpPr>
          <p:nvPr/>
        </p:nvCxnSpPr>
        <p:spPr>
          <a:xfrm>
            <a:off x="7328726" y="1935216"/>
            <a:ext cx="930" cy="3045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3993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/>
          </a:bodyPr>
          <a:lstStyle/>
          <a:p>
            <a:r>
              <a:rPr lang="en-US" dirty="0" smtClean="0"/>
              <a:t>While loops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76185" y="5244179"/>
            <a:ext cx="8172422" cy="1281650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Set </a:t>
            </a:r>
            <a:r>
              <a:rPr lang="en-US" dirty="0" err="1" smtClean="0"/>
              <a:t>loopCondition</a:t>
            </a:r>
            <a:r>
              <a:rPr lang="en-US" dirty="0" smtClean="0"/>
              <a:t> to True.</a:t>
            </a:r>
          </a:p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While loop checks if </a:t>
            </a:r>
            <a:r>
              <a:rPr lang="en-US" dirty="0" err="1" smtClean="0"/>
              <a:t>loopCondition</a:t>
            </a:r>
            <a:r>
              <a:rPr lang="en-US" dirty="0" smtClean="0"/>
              <a:t> is true.</a:t>
            </a:r>
          </a:p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It is, so the code inside the loop will be executed next.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576185" y="3280552"/>
            <a:ext cx="1540414" cy="37626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670" y="2969432"/>
            <a:ext cx="6595098" cy="19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782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/>
          </a:bodyPr>
          <a:lstStyle/>
          <a:p>
            <a:r>
              <a:rPr lang="en-US" dirty="0" smtClean="0"/>
              <a:t>While loops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76185" y="5244179"/>
            <a:ext cx="8172422" cy="1281650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Set </a:t>
            </a:r>
            <a:r>
              <a:rPr lang="en-US" dirty="0" err="1" smtClean="0"/>
              <a:t>loopCondition</a:t>
            </a:r>
            <a:r>
              <a:rPr lang="en-US" dirty="0" smtClean="0"/>
              <a:t> to False.</a:t>
            </a:r>
          </a:p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The while loop doesn’t recheck the </a:t>
            </a:r>
            <a:r>
              <a:rPr lang="en-US" dirty="0" err="1" smtClean="0"/>
              <a:t>loopCondition</a:t>
            </a:r>
            <a:r>
              <a:rPr lang="en-US" dirty="0" smtClean="0"/>
              <a:t> until it reaches the end so the code will continue executing.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576185" y="3727364"/>
            <a:ext cx="1540414" cy="37626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304" y="3039982"/>
            <a:ext cx="6595098" cy="19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626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/>
          </a:bodyPr>
          <a:lstStyle/>
          <a:p>
            <a:r>
              <a:rPr lang="en-US" dirty="0" smtClean="0"/>
              <a:t>While loops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76185" y="5244179"/>
            <a:ext cx="8172422" cy="1281650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Print “this will print once”.</a:t>
            </a:r>
          </a:p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We are at the end of the loop now so the </a:t>
            </a:r>
            <a:r>
              <a:rPr lang="en-US" dirty="0" err="1" smtClean="0"/>
              <a:t>loopCondition</a:t>
            </a:r>
            <a:r>
              <a:rPr lang="en-US" dirty="0" smtClean="0"/>
              <a:t> will be checked next.</a:t>
            </a:r>
          </a:p>
        </p:txBody>
      </p:sp>
      <p:sp>
        <p:nvSpPr>
          <p:cNvPr id="5" name="Right Arrow 4"/>
          <p:cNvSpPr/>
          <p:nvPr/>
        </p:nvSpPr>
        <p:spPr>
          <a:xfrm>
            <a:off x="576185" y="4021320"/>
            <a:ext cx="1540414" cy="37626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304" y="3039982"/>
            <a:ext cx="6595098" cy="19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13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/>
          </a:bodyPr>
          <a:lstStyle/>
          <a:p>
            <a:r>
              <a:rPr lang="en-US" dirty="0" smtClean="0"/>
              <a:t>While loops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76185" y="5244179"/>
            <a:ext cx="8172422" cy="1281650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US" dirty="0" err="1" smtClean="0"/>
              <a:t>loopCondition</a:t>
            </a:r>
            <a:r>
              <a:rPr lang="en-US" dirty="0" smtClean="0"/>
              <a:t> is False now so the code inside the loop will not be executed.</a:t>
            </a:r>
          </a:p>
        </p:txBody>
      </p:sp>
      <p:sp>
        <p:nvSpPr>
          <p:cNvPr id="5" name="Right Arrow 4"/>
          <p:cNvSpPr/>
          <p:nvPr/>
        </p:nvSpPr>
        <p:spPr>
          <a:xfrm>
            <a:off x="576185" y="3351100"/>
            <a:ext cx="1540414" cy="37626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304" y="3039982"/>
            <a:ext cx="6595098" cy="19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2705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/>
          </a:bodyPr>
          <a:lstStyle/>
          <a:p>
            <a:r>
              <a:rPr lang="en-US" dirty="0" smtClean="0"/>
              <a:t>While loops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76185" y="5244179"/>
            <a:ext cx="8172422" cy="1281650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Indeed the text is printed just once!</a:t>
            </a:r>
          </a:p>
        </p:txBody>
      </p:sp>
      <p:sp>
        <p:nvSpPr>
          <p:cNvPr id="5" name="Right Arrow 4"/>
          <p:cNvSpPr/>
          <p:nvPr/>
        </p:nvSpPr>
        <p:spPr>
          <a:xfrm>
            <a:off x="576185" y="4679783"/>
            <a:ext cx="1540414" cy="37626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304" y="3039982"/>
            <a:ext cx="6595098" cy="19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2541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/>
          </a:bodyPr>
          <a:lstStyle/>
          <a:p>
            <a:r>
              <a:rPr lang="en-US" dirty="0" smtClean="0"/>
              <a:t>While loops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610796" y="2502810"/>
            <a:ext cx="4845325" cy="3634997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Don</a:t>
            </a:r>
            <a:r>
              <a:rPr lang="fr-FR" dirty="0" smtClean="0"/>
              <a:t>’</a:t>
            </a:r>
            <a:r>
              <a:rPr lang="en-US" dirty="0" smtClean="0"/>
              <a:t>t forget to include the count+=1 else you create an infinite loop!</a:t>
            </a:r>
          </a:p>
          <a:p>
            <a:pPr marL="301943" lvl="1" indent="0">
              <a:buFont typeface="Symbol" pitchFamily="18" charset="2"/>
              <a:buNone/>
            </a:pPr>
            <a:endParaRPr lang="en-US" dirty="0" smtClean="0"/>
          </a:p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Why does it print 9 last yet </a:t>
            </a:r>
          </a:p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count = 10 after the code is finished?</a:t>
            </a:r>
          </a:p>
          <a:p>
            <a:pPr marL="301943" lvl="1" indent="0">
              <a:buFont typeface="Symbol" pitchFamily="18" charset="2"/>
              <a:buNone/>
            </a:pPr>
            <a:endParaRPr lang="en-US" dirty="0"/>
          </a:p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How do we get it to print all the way to 10?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553" y="1639286"/>
            <a:ext cx="3105849" cy="480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167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/>
          </a:bodyPr>
          <a:lstStyle/>
          <a:p>
            <a:r>
              <a:rPr lang="en-US" dirty="0" smtClean="0"/>
              <a:t>While loops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610796" y="2502810"/>
            <a:ext cx="4845325" cy="3634997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GB" dirty="0" smtClean="0"/>
              <a:t>Switching order of count and print statements is one way!</a:t>
            </a:r>
          </a:p>
          <a:p>
            <a:pPr marL="301943" lvl="1" indent="0">
              <a:buFont typeface="Symbol" pitchFamily="18" charset="2"/>
              <a:buNone/>
            </a:pPr>
            <a:endParaRPr lang="en-GB" dirty="0"/>
          </a:p>
          <a:p>
            <a:pPr marL="301943" lvl="1" indent="0">
              <a:buFont typeface="Symbol" pitchFamily="18" charset="2"/>
              <a:buNone/>
            </a:pPr>
            <a:r>
              <a:rPr lang="en-GB" dirty="0" smtClean="0"/>
              <a:t>Could also have made condition:</a:t>
            </a:r>
          </a:p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W</a:t>
            </a:r>
            <a:r>
              <a:rPr lang="en-GB" dirty="0" err="1" smtClean="0"/>
              <a:t>hile</a:t>
            </a:r>
            <a:r>
              <a:rPr lang="en-GB" dirty="0" smtClean="0"/>
              <a:t> count &lt;=10</a:t>
            </a:r>
          </a:p>
          <a:p>
            <a:pPr marL="301943" lvl="1" indent="0">
              <a:buFont typeface="Symbol" pitchFamily="18" charset="2"/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341" y="1692647"/>
            <a:ext cx="3052061" cy="488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2303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/>
          </a:bodyPr>
          <a:lstStyle/>
          <a:p>
            <a:r>
              <a:rPr lang="en-US" dirty="0" smtClean="0"/>
              <a:t>While loops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771606" y="2366407"/>
            <a:ext cx="7149400" cy="542576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Keep doing a loop until the correct input is received: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83" y="2908983"/>
            <a:ext cx="6724374" cy="260569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3230219" y="3756991"/>
            <a:ext cx="4114798" cy="566531"/>
          </a:xfrm>
          <a:prstGeom prst="straightConnector1">
            <a:avLst/>
          </a:prstGeom>
          <a:ln w="25400">
            <a:solidFill>
              <a:srgbClr val="31B6F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017026" y="4140166"/>
            <a:ext cx="21269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1943" lvl="1" indent="0">
              <a:buFont typeface="Symbol" pitchFamily="18" charset="2"/>
              <a:buNone/>
            </a:pPr>
            <a:r>
              <a:rPr lang="en-US" dirty="0"/>
              <a:t>Reminder: in Python2, it should be </a:t>
            </a:r>
            <a:r>
              <a:rPr lang="en-US" b="1" dirty="0" err="1"/>
              <a:t>raw_input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464458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Break statements can exit while loops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811363" y="3419955"/>
            <a:ext cx="3480629" cy="2318072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The while loop condition is never met but the code reaches a break before count reaches 100.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176" y="2386220"/>
            <a:ext cx="28829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04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83041" y="2763351"/>
            <a:ext cx="3517301" cy="3920912"/>
          </a:xfrm>
        </p:spPr>
        <p:txBody>
          <a:bodyPr>
            <a:normAutofit/>
          </a:bodyPr>
          <a:lstStyle/>
          <a:p>
            <a:r>
              <a:rPr lang="en-US" dirty="0" smtClean="0"/>
              <a:t>Lists have lots of handy functions.</a:t>
            </a:r>
          </a:p>
          <a:p>
            <a:r>
              <a:rPr lang="en-US" sz="2000" dirty="0" err="1" smtClean="0"/>
              <a:t>myList.function</a:t>
            </a:r>
            <a:r>
              <a:rPr lang="en-US" sz="2000" dirty="0" smtClean="0"/>
              <a:t>(arguments)</a:t>
            </a:r>
          </a:p>
          <a:p>
            <a:r>
              <a:rPr lang="en-US" dirty="0" smtClean="0"/>
              <a:t>Most are self explanatory.</a:t>
            </a:r>
          </a:p>
          <a:p>
            <a:r>
              <a:rPr lang="en-US" dirty="0" smtClean="0"/>
              <a:t>Get an error if </a:t>
            </a:r>
            <a:r>
              <a:rPr lang="en-US" i="1" dirty="0" smtClean="0"/>
              <a:t>index()</a:t>
            </a:r>
            <a:r>
              <a:rPr lang="en-US" dirty="0" smtClean="0"/>
              <a:t> can’t find what it’s looking for.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Python’s Data Structures – Lists 3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342" y="2763351"/>
            <a:ext cx="5215707" cy="364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11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/>
          </a:bodyPr>
          <a:lstStyle/>
          <a:p>
            <a:r>
              <a:rPr lang="en-US" dirty="0" smtClean="0"/>
              <a:t>While / Else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1140612" y="2571802"/>
            <a:ext cx="5973512" cy="2318072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Else: only executed if while loop finishes without reaching a break.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612" y="3473127"/>
            <a:ext cx="6432274" cy="332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771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/>
          </a:bodyPr>
          <a:lstStyle/>
          <a:p>
            <a:r>
              <a:rPr lang="en-US" dirty="0" smtClean="0"/>
              <a:t>Play the random number game!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603" y="1201220"/>
            <a:ext cx="6432274" cy="33218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334" y="4848086"/>
            <a:ext cx="4531691" cy="149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483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176374"/>
            <a:ext cx="8536948" cy="4385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Reverse Complement Returns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32" y="614874"/>
            <a:ext cx="5194300" cy="317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206" y="3562750"/>
            <a:ext cx="6144831" cy="32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0586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1433" y="3148087"/>
            <a:ext cx="8229600" cy="1252728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Errors and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e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xceptions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7746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/>
          </a:bodyPr>
          <a:lstStyle/>
          <a:p>
            <a:r>
              <a:rPr lang="en-US" dirty="0" smtClean="0"/>
              <a:t>Errors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89141" y="2885267"/>
            <a:ext cx="8301770" cy="23180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US" b="1" dirty="0" smtClean="0"/>
              <a:t>Everyone</a:t>
            </a:r>
            <a:r>
              <a:rPr lang="en-US" dirty="0" smtClean="0"/>
              <a:t> gets errors in their code.</a:t>
            </a:r>
            <a:r>
              <a:rPr lang="en-US" dirty="0"/>
              <a:t> </a:t>
            </a:r>
            <a:r>
              <a:rPr lang="en-US" dirty="0" smtClean="0"/>
              <a:t>You may already have had some!</a:t>
            </a:r>
          </a:p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Knowing what the errors mean help you fix them.</a:t>
            </a:r>
            <a:br>
              <a:rPr lang="en-US" dirty="0" smtClean="0"/>
            </a:br>
            <a:r>
              <a:rPr lang="en-US" dirty="0" smtClean="0"/>
              <a:t>Errors messages are quite informative even if they seem difficult to understand</a:t>
            </a:r>
          </a:p>
          <a:p>
            <a:pPr marL="301943" lvl="1" indent="0">
              <a:buFont typeface="Symbol" pitchFamily="18" charset="2"/>
              <a:buNone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54" y="4875694"/>
            <a:ext cx="8598982" cy="95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0000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/>
          </a:bodyPr>
          <a:lstStyle/>
          <a:p>
            <a:r>
              <a:rPr lang="en-US" dirty="0" smtClean="0"/>
              <a:t>Syntax Error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05632" y="4143399"/>
            <a:ext cx="8301770" cy="23180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Notice the error highlighting which part of the code is incorrect.</a:t>
            </a:r>
          </a:p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Syntax errors are the most generic and common.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 fix, check the line in the error message, specifically check around the arrow.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What is wrong with the first line above?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34" y="2132985"/>
            <a:ext cx="5376909" cy="186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348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/>
          </a:bodyPr>
          <a:lstStyle/>
          <a:p>
            <a:r>
              <a:rPr lang="en-US" dirty="0" smtClean="0"/>
              <a:t>Indentation Error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05632" y="4143399"/>
            <a:ext cx="8301770" cy="23180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We’ve fixed the while True: line.</a:t>
            </a:r>
          </a:p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Indentation error is a specific type of syntax error which tells you your code was not correctly indented.</a:t>
            </a:r>
          </a:p>
          <a:p>
            <a:pPr marL="301943" lvl="1" indent="0">
              <a:buFont typeface="Symbol" pitchFamily="18" charset="2"/>
              <a:buNone/>
            </a:pPr>
            <a:endParaRPr lang="en-US" dirty="0"/>
          </a:p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How do we correct this code?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53" y="2030342"/>
            <a:ext cx="6974785" cy="200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1381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/>
          </a:bodyPr>
          <a:lstStyle/>
          <a:p>
            <a:r>
              <a:rPr lang="en-US" dirty="0" smtClean="0"/>
              <a:t>Exceptions 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05632" y="2638343"/>
            <a:ext cx="8301770" cy="212374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Sometimes code will be valid and won’t cause an error while you input it but can error when it is executed.</a:t>
            </a:r>
          </a:p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Errors that occur at the time code runs are called </a:t>
            </a:r>
            <a:r>
              <a:rPr lang="en-US" b="1" dirty="0" smtClean="0"/>
              <a:t>exceptions</a:t>
            </a:r>
            <a:r>
              <a:rPr lang="en-US" dirty="0" smtClean="0"/>
              <a:t>.</a:t>
            </a:r>
          </a:p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Not all exceptions are fatal, you can include code to handle exceptions.</a:t>
            </a:r>
          </a:p>
        </p:txBody>
      </p:sp>
    </p:spTree>
    <p:extLst>
      <p:ext uri="{BB962C8B-B14F-4D97-AF65-F5344CB8AC3E}">
        <p14:creationId xmlns:p14="http://schemas.microsoft.com/office/powerpoint/2010/main" val="6713423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/>
          </a:bodyPr>
          <a:lstStyle/>
          <a:p>
            <a:r>
              <a:rPr lang="en-US" dirty="0" smtClean="0"/>
              <a:t>Exceptions 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05632" y="2218765"/>
            <a:ext cx="2020985" cy="447787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Name error</a:t>
            </a:r>
          </a:p>
          <a:p>
            <a:pPr marL="301943" lvl="1" indent="0">
              <a:buFont typeface="Symbol" pitchFamily="18" charset="2"/>
              <a:buNone/>
            </a:pPr>
            <a:endParaRPr lang="en-US" dirty="0"/>
          </a:p>
          <a:p>
            <a:pPr marL="301943" lvl="1" indent="0">
              <a:buFont typeface="Symbol" pitchFamily="18" charset="2"/>
              <a:buNone/>
            </a:pPr>
            <a:endParaRPr lang="en-US" dirty="0" smtClean="0"/>
          </a:p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Value error</a:t>
            </a:r>
            <a:endParaRPr lang="en-US" dirty="0"/>
          </a:p>
          <a:p>
            <a:pPr marL="301943" lvl="1" indent="0">
              <a:buFont typeface="Symbol" pitchFamily="18" charset="2"/>
              <a:buNone/>
            </a:pPr>
            <a:endParaRPr lang="en-US" dirty="0" smtClean="0"/>
          </a:p>
          <a:p>
            <a:pPr marL="301943" lvl="1" indent="0">
              <a:buFont typeface="Symbol" pitchFamily="18" charset="2"/>
              <a:buNone/>
            </a:pPr>
            <a:endParaRPr lang="en-US" dirty="0" smtClean="0"/>
          </a:p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Divide by zero error</a:t>
            </a:r>
          </a:p>
          <a:p>
            <a:pPr marL="301943" lvl="1" indent="0">
              <a:buFont typeface="Symbol" pitchFamily="18" charset="2"/>
              <a:buNone/>
            </a:pPr>
            <a:endParaRPr lang="en-US" dirty="0"/>
          </a:p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Keyboard interrupt (</a:t>
            </a:r>
            <a:r>
              <a:rPr lang="en-US" dirty="0" err="1" smtClean="0"/>
              <a:t>ctrl+c</a:t>
            </a:r>
            <a:r>
              <a:rPr lang="en-US" dirty="0" smtClean="0"/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617" y="2113910"/>
            <a:ext cx="4813300" cy="889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617" y="4326003"/>
            <a:ext cx="6146800" cy="91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617" y="5742050"/>
            <a:ext cx="3028846" cy="5838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6513" y="3194556"/>
            <a:ext cx="60579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64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/>
          </a:bodyPr>
          <a:lstStyle/>
          <a:p>
            <a:r>
              <a:rPr lang="en-US" dirty="0" smtClean="0"/>
              <a:t>Exceptions 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05632" y="2638343"/>
            <a:ext cx="2020985" cy="393955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Type error</a:t>
            </a:r>
          </a:p>
          <a:p>
            <a:pPr marL="301943" lvl="1" indent="0">
              <a:buFont typeface="Symbol" pitchFamily="18" charset="2"/>
              <a:buNone/>
            </a:pPr>
            <a:endParaRPr lang="en-US" dirty="0"/>
          </a:p>
          <a:p>
            <a:pPr marL="301943" lvl="1" indent="0">
              <a:buFont typeface="Symbol" pitchFamily="18" charset="2"/>
              <a:buNone/>
            </a:pPr>
            <a:endParaRPr lang="en-US" dirty="0" smtClean="0"/>
          </a:p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Input object error</a:t>
            </a:r>
          </a:p>
          <a:p>
            <a:pPr marL="301943" lvl="1" indent="0">
              <a:buFont typeface="Symbol" pitchFamily="18" charset="2"/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617" y="2539782"/>
            <a:ext cx="5696954" cy="10383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617" y="3886200"/>
            <a:ext cx="5562600" cy="914400"/>
          </a:xfrm>
          <a:prstGeom prst="rect">
            <a:avLst/>
          </a:prstGeom>
        </p:spPr>
      </p:pic>
      <p:sp>
        <p:nvSpPr>
          <p:cNvPr id="9" name="Content Placeholder 1"/>
          <p:cNvSpPr txBox="1">
            <a:spLocks/>
          </p:cNvSpPr>
          <p:nvPr/>
        </p:nvSpPr>
        <p:spPr>
          <a:xfrm>
            <a:off x="658032" y="5420554"/>
            <a:ext cx="7185142" cy="130974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Let’s figure out how to handle these exceptions…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664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Python’s Data Structures – Lists 4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127909"/>
            <a:ext cx="4448932" cy="428476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4049486" y="3621974"/>
            <a:ext cx="1947553" cy="0"/>
          </a:xfrm>
          <a:prstGeom prst="straightConnector1">
            <a:avLst/>
          </a:prstGeom>
          <a:ln w="38100">
            <a:solidFill>
              <a:srgbClr val="4584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049486" y="4463143"/>
            <a:ext cx="1947553" cy="0"/>
          </a:xfrm>
          <a:prstGeom prst="straightConnector1">
            <a:avLst/>
          </a:prstGeom>
          <a:ln w="38100">
            <a:solidFill>
              <a:srgbClr val="4584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049486" y="5294415"/>
            <a:ext cx="1947553" cy="0"/>
          </a:xfrm>
          <a:prstGeom prst="straightConnector1">
            <a:avLst/>
          </a:prstGeom>
          <a:ln w="38100">
            <a:solidFill>
              <a:srgbClr val="4584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Brace 10"/>
          <p:cNvSpPr/>
          <p:nvPr/>
        </p:nvSpPr>
        <p:spPr>
          <a:xfrm>
            <a:off x="5997039" y="3277590"/>
            <a:ext cx="463138" cy="2351314"/>
          </a:xfrm>
          <a:prstGeom prst="rightBrace">
            <a:avLst/>
          </a:prstGeom>
          <a:ln w="38100">
            <a:solidFill>
              <a:srgbClr val="4584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24808" y="4254727"/>
            <a:ext cx="2038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4584D3"/>
                </a:solidFill>
              </a:rPr>
              <a:t>3 ways to delete</a:t>
            </a:r>
            <a:endParaRPr lang="en-US" sz="2000" dirty="0">
              <a:solidFill>
                <a:srgbClr val="4584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8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Handling Exceptions</a:t>
            </a:r>
            <a:endParaRPr lang="en-US" dirty="0"/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455349" y="5020773"/>
            <a:ext cx="8352053" cy="183722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We can see that this code throws a </a:t>
            </a:r>
            <a:r>
              <a:rPr lang="en-US" b="1" dirty="0" err="1" smtClean="0"/>
              <a:t>ValueError</a:t>
            </a:r>
            <a:r>
              <a:rPr lang="en-US" dirty="0" smtClean="0"/>
              <a:t>.</a:t>
            </a:r>
          </a:p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If we don</a:t>
            </a:r>
            <a:r>
              <a:rPr lang="mr-IN" dirty="0" smtClean="0"/>
              <a:t>’</a:t>
            </a:r>
            <a:r>
              <a:rPr lang="en-US" dirty="0" smtClean="0"/>
              <a:t>t want this to stop the program, or we want to show a more helpful error message then we need to add some code: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952" y="2749274"/>
            <a:ext cx="7475171" cy="205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596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303" y="1891241"/>
            <a:ext cx="7034143" cy="320008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Handling Exceptions</a:t>
            </a:r>
            <a:endParaRPr lang="en-US" dirty="0"/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455349" y="5091323"/>
            <a:ext cx="8352053" cy="162882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The </a:t>
            </a:r>
            <a:r>
              <a:rPr lang="en-US" b="1" dirty="0" smtClean="0"/>
              <a:t> try</a:t>
            </a:r>
            <a:r>
              <a:rPr lang="en-US" dirty="0" smtClean="0"/>
              <a:t> section is executed first.</a:t>
            </a:r>
          </a:p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If a number is received, then no exception will be thrown so the </a:t>
            </a:r>
            <a:r>
              <a:rPr lang="en-US" b="1" dirty="0" smtClean="0"/>
              <a:t>break</a:t>
            </a:r>
            <a:r>
              <a:rPr lang="en-US" dirty="0" smtClean="0"/>
              <a:t> command will be reached</a:t>
            </a:r>
          </a:p>
        </p:txBody>
      </p:sp>
      <p:sp>
        <p:nvSpPr>
          <p:cNvPr id="8" name="Rectangle 7"/>
          <p:cNvSpPr/>
          <p:nvPr/>
        </p:nvSpPr>
        <p:spPr>
          <a:xfrm>
            <a:off x="924339" y="2176670"/>
            <a:ext cx="7414591" cy="815008"/>
          </a:xfrm>
          <a:prstGeom prst="rect">
            <a:avLst/>
          </a:prstGeom>
          <a:noFill/>
          <a:ln w="25400">
            <a:solidFill>
              <a:srgbClr val="31B6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590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303" y="1891241"/>
            <a:ext cx="7034143" cy="320008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Handling Exceptions</a:t>
            </a:r>
            <a:endParaRPr lang="en-US" dirty="0"/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455349" y="5091323"/>
            <a:ext cx="8352053" cy="162882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None/>
            </a:pPr>
            <a:r>
              <a:rPr lang="en-US" dirty="0"/>
              <a:t>If no error types are matched the code will throw an unformatted exception as if the </a:t>
            </a:r>
            <a:r>
              <a:rPr lang="en-US" b="1" dirty="0"/>
              <a:t>try</a:t>
            </a:r>
            <a:r>
              <a:rPr lang="en-US" dirty="0"/>
              <a:t> and </a:t>
            </a:r>
            <a:r>
              <a:rPr lang="en-US" b="1" dirty="0"/>
              <a:t>except</a:t>
            </a:r>
            <a:r>
              <a:rPr lang="en-US" dirty="0"/>
              <a:t> commands were not there.</a:t>
            </a:r>
          </a:p>
        </p:txBody>
      </p:sp>
      <p:sp>
        <p:nvSpPr>
          <p:cNvPr id="8" name="Rectangle 7"/>
          <p:cNvSpPr/>
          <p:nvPr/>
        </p:nvSpPr>
        <p:spPr>
          <a:xfrm flipV="1">
            <a:off x="2932044" y="2912162"/>
            <a:ext cx="1311966" cy="318051"/>
          </a:xfrm>
          <a:prstGeom prst="rect">
            <a:avLst/>
          </a:prstGeom>
          <a:noFill/>
          <a:ln w="25400">
            <a:solidFill>
              <a:srgbClr val="31B6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307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/>
          </a:bodyPr>
          <a:lstStyle/>
          <a:p>
            <a:r>
              <a:rPr lang="en-US" dirty="0" smtClean="0"/>
              <a:t>Handling Exceptions</a:t>
            </a:r>
            <a:endParaRPr lang="en-US" dirty="0"/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455349" y="5619948"/>
            <a:ext cx="8352053" cy="123805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Can have multiple exceptions handled by the same section.</a:t>
            </a:r>
          </a:p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Have an </a:t>
            </a:r>
            <a:r>
              <a:rPr lang="en-US" b="1" dirty="0" smtClean="0"/>
              <a:t>else</a:t>
            </a:r>
            <a:r>
              <a:rPr lang="en-US" dirty="0" smtClean="0"/>
              <a:t> clause that runs if the try ends without a </a:t>
            </a:r>
            <a:r>
              <a:rPr lang="en-US" b="1" dirty="0" smtClean="0"/>
              <a:t>break</a:t>
            </a:r>
            <a:r>
              <a:rPr lang="en-US" dirty="0" smtClean="0"/>
              <a:t> command.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633" y="1468507"/>
            <a:ext cx="7069483" cy="415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954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54" y="338328"/>
            <a:ext cx="8536948" cy="1252728"/>
          </a:xfrm>
        </p:spPr>
        <p:txBody>
          <a:bodyPr>
            <a:normAutofit/>
          </a:bodyPr>
          <a:lstStyle/>
          <a:p>
            <a:r>
              <a:rPr lang="en-US" dirty="0" smtClean="0"/>
              <a:t>Exception Hierarchy</a:t>
            </a:r>
            <a:endParaRPr lang="en-US" dirty="0"/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270455" y="2409945"/>
            <a:ext cx="3680530" cy="398229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Font typeface="Symbol" pitchFamily="18" charset="2"/>
              <a:buNone/>
            </a:pPr>
            <a:r>
              <a:rPr lang="en-US" dirty="0" smtClean="0"/>
              <a:t>If you handle a class it will handle all subclasses, so consider that if you catch </a:t>
            </a:r>
            <a:r>
              <a:rPr lang="en-US" b="1" dirty="0" err="1" smtClean="0"/>
              <a:t>StandardError</a:t>
            </a:r>
            <a:r>
              <a:rPr lang="en-US" b="1" dirty="0" smtClean="0"/>
              <a:t> </a:t>
            </a:r>
            <a:r>
              <a:rPr lang="en-US" dirty="0" smtClean="0"/>
              <a:t>it will be difficult to write code to handle all possible exceptions. Try and handle as low level exception as possible and avoid:</a:t>
            </a:r>
          </a:p>
          <a:p>
            <a:pPr marL="301943" lvl="1" indent="0">
              <a:buFont typeface="Symbol" pitchFamily="18" charset="2"/>
              <a:buNone/>
            </a:pPr>
            <a:r>
              <a:rPr lang="en-US" b="1" dirty="0"/>
              <a:t>e</a:t>
            </a:r>
            <a:r>
              <a:rPr lang="en-US" b="1" dirty="0" smtClean="0"/>
              <a:t>xcept Exception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950" y="2142504"/>
            <a:ext cx="3344525" cy="424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39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Python’s Data Structures – Lists 5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256" y="2607213"/>
            <a:ext cx="6331650" cy="381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71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Python’s Data Structures – Dictionaries</a:t>
            </a:r>
            <a:endParaRPr lang="en-US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83041" y="2375329"/>
            <a:ext cx="8583155" cy="119917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Like lists, but have </a:t>
            </a:r>
            <a:r>
              <a:rPr lang="en-US" b="1" dirty="0" smtClean="0"/>
              <a:t>keys</a:t>
            </a:r>
            <a:r>
              <a:rPr lang="en-US" dirty="0" smtClean="0"/>
              <a:t> and </a:t>
            </a:r>
            <a:r>
              <a:rPr lang="en-US" b="1" dirty="0" smtClean="0"/>
              <a:t>values</a:t>
            </a:r>
            <a:r>
              <a:rPr lang="en-US" dirty="0" smtClean="0"/>
              <a:t> instead of index.</a:t>
            </a:r>
          </a:p>
          <a:p>
            <a:r>
              <a:rPr lang="en-US" b="1" dirty="0" smtClean="0"/>
              <a:t>Keys</a:t>
            </a:r>
            <a:r>
              <a:rPr lang="en-US" dirty="0" smtClean="0"/>
              <a:t> are strings or numbers</a:t>
            </a:r>
          </a:p>
          <a:p>
            <a:r>
              <a:rPr lang="en-US" b="1" dirty="0" smtClean="0"/>
              <a:t>Values</a:t>
            </a:r>
            <a:r>
              <a:rPr lang="en-US" dirty="0" smtClean="0"/>
              <a:t> are almost anything. E.g. Strings, lists, even another dictionary!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73" y="3429000"/>
            <a:ext cx="6451600" cy="2159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73" y="5743465"/>
            <a:ext cx="50292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58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1433" y="3148087"/>
            <a:ext cx="8229600" cy="1252728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Scripts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6608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38384</TotalTime>
  <Words>1478</Words>
  <Application>Microsoft Macintosh PowerPoint</Application>
  <PresentationFormat>On-screen Show (4:3)</PresentationFormat>
  <Paragraphs>251</Paragraphs>
  <Slides>64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Calibri</vt:lpstr>
      <vt:lpstr>Candara</vt:lpstr>
      <vt:lpstr>Helvetica</vt:lpstr>
      <vt:lpstr>Mangal</vt:lpstr>
      <vt:lpstr>Symbol</vt:lpstr>
      <vt:lpstr>Waveform</vt:lpstr>
      <vt:lpstr>An Introduction to Python</vt:lpstr>
      <vt:lpstr>Data structures</vt:lpstr>
      <vt:lpstr>Python’s Data Structures - Lists</vt:lpstr>
      <vt:lpstr>Python’s Data Structures – Lists 2</vt:lpstr>
      <vt:lpstr>Python’s Data Structures – Lists 3</vt:lpstr>
      <vt:lpstr>Python’s Data Structures – Lists 4</vt:lpstr>
      <vt:lpstr>Python’s Data Structures – Lists 5</vt:lpstr>
      <vt:lpstr>Python’s Data Structures – Dictionaries</vt:lpstr>
      <vt:lpstr>Scripts</vt:lpstr>
      <vt:lpstr>Reminder: writing in TextEdit  (for Mac users)</vt:lpstr>
      <vt:lpstr>Example: Tip Calculator</vt:lpstr>
      <vt:lpstr>A Script Not a Module</vt:lpstr>
      <vt:lpstr>Example: Tip Calculator 3</vt:lpstr>
      <vt:lpstr>Handling Commandline Arguments</vt:lpstr>
      <vt:lpstr>Handling Commandline Arguments 2</vt:lpstr>
      <vt:lpstr>Handling Commandline Arguments 3</vt:lpstr>
      <vt:lpstr>Test Your Tip Calculator</vt:lpstr>
      <vt:lpstr>For loops</vt:lpstr>
      <vt:lpstr>For Loops</vt:lpstr>
      <vt:lpstr>For Loops on a List</vt:lpstr>
      <vt:lpstr>For Loops on a Dictionary</vt:lpstr>
      <vt:lpstr>For Loops on a String</vt:lpstr>
      <vt:lpstr>Python2 vs 3: Ranges</vt:lpstr>
      <vt:lpstr>Ranges</vt:lpstr>
      <vt:lpstr>A Function to Find the Complement</vt:lpstr>
      <vt:lpstr>Reverse Complement 2</vt:lpstr>
      <vt:lpstr>A Function to Find the Complement 3</vt:lpstr>
      <vt:lpstr>A Function to Find the Complement 4</vt:lpstr>
      <vt:lpstr>A Function to Find the Complement 5</vt:lpstr>
      <vt:lpstr>A Function to Find the Complement 6</vt:lpstr>
      <vt:lpstr>A Function to Find the Complement 7</vt:lpstr>
      <vt:lpstr>A Function to Find the Complement 8</vt:lpstr>
      <vt:lpstr>A Function to Find the Complement 9</vt:lpstr>
      <vt:lpstr>Dictionaries!</vt:lpstr>
      <vt:lpstr>More data structures</vt:lpstr>
      <vt:lpstr>More Data Structures: Enumerate</vt:lpstr>
      <vt:lpstr>Zip</vt:lpstr>
      <vt:lpstr>Break statements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While loops</vt:lpstr>
      <vt:lpstr>Break statements can exit while loops</vt:lpstr>
      <vt:lpstr>While / Else</vt:lpstr>
      <vt:lpstr>Play the random number game!</vt:lpstr>
      <vt:lpstr>Reverse Complement Returns</vt:lpstr>
      <vt:lpstr>Errors and exceptions</vt:lpstr>
      <vt:lpstr>Errors</vt:lpstr>
      <vt:lpstr>Syntax Error</vt:lpstr>
      <vt:lpstr>Indentation Error</vt:lpstr>
      <vt:lpstr>Exceptions </vt:lpstr>
      <vt:lpstr>Exceptions </vt:lpstr>
      <vt:lpstr>Exceptions </vt:lpstr>
      <vt:lpstr>Handling Exceptions</vt:lpstr>
      <vt:lpstr>Handling Exceptions</vt:lpstr>
      <vt:lpstr>Handling Exceptions</vt:lpstr>
      <vt:lpstr>Handling Exceptions</vt:lpstr>
      <vt:lpstr>Exception Hierarchy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Python</dc:title>
  <dc:creator>Simon</dc:creator>
  <cp:lastModifiedBy>Microsoft Office User</cp:lastModifiedBy>
  <cp:revision>152</cp:revision>
  <cp:lastPrinted>2018-01-10T23:11:21Z</cp:lastPrinted>
  <dcterms:created xsi:type="dcterms:W3CDTF">2014-07-24T01:40:29Z</dcterms:created>
  <dcterms:modified xsi:type="dcterms:W3CDTF">2018-01-10T23:13:41Z</dcterms:modified>
</cp:coreProperties>
</file>